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7497AD-4614-46F7-BC2E-64ECEB309BA8}">
  <a:tblStyle styleId="{C07497AD-4614-46F7-BC2E-64ECEB309B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8331a25f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8331a25f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8382e0280a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8382e0280a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8382e0280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8382e0280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8382e0280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8382e0280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8382e0280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8382e0280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8382e0280a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8382e0280a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8382e0280a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8382e0280a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838b74cb5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838b74cb5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8354426dd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8354426dd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8354426dd3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8354426dd3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8354426dd3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8354426dd3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8354426dd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8354426dd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8354426dd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8354426dd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8354426dd3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8354426dd3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8354426dd3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8354426dd3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82016d33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82016d33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82016d33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82016d33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82016d331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82016d331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8354426dd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8354426dd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833f3dc9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833f3dc9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833f3dc9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833f3dc9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833f3dc9c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833f3dc9c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8354426d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8354426d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82016d331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82016d331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82399521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82399521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82399521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82399521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82399521c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82399521c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8354426dd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8354426dd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8382e028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8382e028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8354426dd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8354426dd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82399521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82399521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8331a25f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8331a25f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8331a25f9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8331a25f9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8354426d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8354426d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8331a25f9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8331a25f9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8331a25f9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8331a25f9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8331a25f9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8331a25f9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8331a25f9b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8331a25f9b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833a56a2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833a56a2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833a56a2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833a56a2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833f3dc9c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833f3dc9c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833a56a2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833a56a2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833f3dc9c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833f3dc9c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8354426dd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8354426dd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8354426d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8354426d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833f3dc9c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833f3dc9c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833f3dc9c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833f3dc9c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833f3dc9c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833f3dc9c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4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0" y="1941525"/>
            <a:ext cx="2942700" cy="10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820">
                <a:latin typeface="Times New Roman"/>
                <a:ea typeface="Times New Roman"/>
                <a:cs typeface="Times New Roman"/>
                <a:sym typeface="Times New Roman"/>
              </a:rPr>
              <a:t>Retro-Hockey</a:t>
            </a:r>
            <a:endParaRPr sz="3820">
              <a:latin typeface="Times New Roman"/>
              <a:ea typeface="Times New Roman"/>
              <a:cs typeface="Times New Roman"/>
              <a:sym typeface="Times New Roman"/>
            </a:endParaRPr>
          </a:p>
        </p:txBody>
      </p:sp>
      <p:pic>
        <p:nvPicPr>
          <p:cNvPr id="55" name="Google Shape;55;p13" title="Gamelogo.png"/>
          <p:cNvPicPr preferRelativeResize="0"/>
          <p:nvPr/>
        </p:nvPicPr>
        <p:blipFill>
          <a:blip r:embed="rId3">
            <a:alphaModFix/>
          </a:blip>
          <a:stretch>
            <a:fillRect/>
          </a:stretch>
        </p:blipFill>
        <p:spPr>
          <a:xfrm>
            <a:off x="2942555" y="0"/>
            <a:ext cx="6201447" cy="5143500"/>
          </a:xfrm>
          <a:prstGeom prst="rect">
            <a:avLst/>
          </a:prstGeom>
          <a:noFill/>
          <a:ln>
            <a:noFill/>
          </a:ln>
        </p:spPr>
      </p:pic>
      <p:sp>
        <p:nvSpPr>
          <p:cNvPr id="56" name="Google Shape;56;p13"/>
          <p:cNvSpPr txBox="1"/>
          <p:nvPr/>
        </p:nvSpPr>
        <p:spPr>
          <a:xfrm>
            <a:off x="0" y="2900825"/>
            <a:ext cx="2942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By: Robbie Reinhardt, Nathan Sawyer, Dylan Gomez, Ananda Shrestha, Bigyan, and Matt</a:t>
            </a:r>
            <a:endParaRPr b="1"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Puck Movement (TL1 Matthew Fry)</a:t>
            </a:r>
            <a:endParaRPr/>
          </a:p>
        </p:txBody>
      </p:sp>
      <p:sp>
        <p:nvSpPr>
          <p:cNvPr id="134" name="Google Shape;13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Hello, My name is Matthew Fry and for the retro hockey project I am doing the Puck movement, including passing the puck between players, and interception of the puck during a pass. It features general physics like sliding, bouncing off walls and responding to the player. The puck will follow calculated trajectory based on many variables. There is going to be two different pucks, a light puck and a heavy puck. Each unique in the way it works in the game.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Complexity and Priority </a:t>
            </a:r>
            <a:r>
              <a:rPr lang="en"/>
              <a:t>(TL1 Matthew Fry)</a:t>
            </a:r>
            <a:endParaRPr/>
          </a:p>
          <a:p>
            <a:pPr indent="0" lvl="0" marL="0" rtl="0" algn="l">
              <a:spcBef>
                <a:spcPts val="0"/>
              </a:spcBef>
              <a:spcAft>
                <a:spcPts val="0"/>
              </a:spcAft>
              <a:buNone/>
            </a:pPr>
            <a:r>
              <a:t/>
            </a:r>
            <a:endParaRPr/>
          </a:p>
        </p:txBody>
      </p:sp>
      <p:sp>
        <p:nvSpPr>
          <p:cNvPr id="140" name="Google Shape;14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puck movement feature is a high-priority component and is essential to the core gameplay. The game </a:t>
            </a:r>
            <a:r>
              <a:rPr lang="en"/>
              <a:t>wouldn't</a:t>
            </a:r>
            <a:r>
              <a:rPr lang="en"/>
              <a:t> feel fun or engaging without a puck that slides </a:t>
            </a:r>
            <a:r>
              <a:rPr lang="en"/>
              <a:t>across</a:t>
            </a:r>
            <a:r>
              <a:rPr lang="en"/>
              <a:t> the ice and interacts with </a:t>
            </a:r>
            <a:r>
              <a:rPr lang="en"/>
              <a:t>environment</a:t>
            </a:r>
            <a:r>
              <a:rPr lang="en"/>
              <a:t> properly. General complexity Is somewhat high just to make it work with all the players and function properly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diagram </a:t>
            </a:r>
            <a:r>
              <a:rPr lang="en"/>
              <a:t>(TL1 Matthew Fry)</a:t>
            </a:r>
            <a:endParaRPr/>
          </a:p>
          <a:p>
            <a:pPr indent="0" lvl="0" marL="0" rtl="0" algn="l">
              <a:spcBef>
                <a:spcPts val="0"/>
              </a:spcBef>
              <a:spcAft>
                <a:spcPts val="0"/>
              </a:spcAft>
              <a:buNone/>
            </a:pPr>
            <a:r>
              <a:t/>
            </a:r>
            <a:endParaRPr/>
          </a:p>
        </p:txBody>
      </p:sp>
      <p:sp>
        <p:nvSpPr>
          <p:cNvPr id="146" name="Google Shape;146;p24"/>
          <p:cNvSpPr txBox="1"/>
          <p:nvPr>
            <p:ph idx="1" type="body"/>
          </p:nvPr>
        </p:nvSpPr>
        <p:spPr>
          <a:xfrm>
            <a:off x="311700" y="1152475"/>
            <a:ext cx="28524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use case diagram will show how the puck movement will work.</a:t>
            </a:r>
            <a:endParaRPr/>
          </a:p>
          <a:p>
            <a:pPr indent="0" lvl="0" marL="0" rtl="0" algn="l">
              <a:spcBef>
                <a:spcPts val="1200"/>
              </a:spcBef>
              <a:spcAft>
                <a:spcPts val="0"/>
              </a:spcAft>
              <a:buNone/>
            </a:pPr>
            <a:r>
              <a:rPr lang="en"/>
              <a:t>- Two actors the players and the air</a:t>
            </a:r>
            <a:endParaRPr/>
          </a:p>
          <a:p>
            <a:pPr indent="0" lvl="0" marL="0" rtl="0" algn="l">
              <a:spcBef>
                <a:spcPts val="1200"/>
              </a:spcBef>
              <a:spcAft>
                <a:spcPts val="0"/>
              </a:spcAft>
              <a:buNone/>
            </a:pPr>
            <a:r>
              <a:rPr lang="en"/>
              <a:t>- Pass the puck</a:t>
            </a:r>
            <a:endParaRPr/>
          </a:p>
          <a:p>
            <a:pPr indent="0" lvl="0" marL="0" rtl="0" algn="l">
              <a:spcBef>
                <a:spcPts val="1200"/>
              </a:spcBef>
              <a:spcAft>
                <a:spcPts val="0"/>
              </a:spcAft>
              <a:buNone/>
            </a:pPr>
            <a:r>
              <a:rPr lang="en"/>
              <a:t>- calculate puck movement</a:t>
            </a:r>
            <a:endParaRPr/>
          </a:p>
          <a:p>
            <a:pPr indent="0" lvl="0" marL="0" rtl="0" algn="l">
              <a:spcBef>
                <a:spcPts val="1200"/>
              </a:spcBef>
              <a:spcAft>
                <a:spcPts val="1200"/>
              </a:spcAft>
              <a:buNone/>
            </a:pPr>
            <a:r>
              <a:rPr lang="en"/>
              <a:t>- handle interception</a:t>
            </a:r>
            <a:endParaRPr/>
          </a:p>
        </p:txBody>
      </p:sp>
      <p:pic>
        <p:nvPicPr>
          <p:cNvPr id="147" name="Google Shape;147;p24" title="hockey4.png"/>
          <p:cNvPicPr preferRelativeResize="0"/>
          <p:nvPr/>
        </p:nvPicPr>
        <p:blipFill>
          <a:blip r:embed="rId3">
            <a:alphaModFix/>
          </a:blip>
          <a:stretch>
            <a:fillRect/>
          </a:stretch>
        </p:blipFill>
        <p:spPr>
          <a:xfrm>
            <a:off x="3484775" y="1291000"/>
            <a:ext cx="5417626" cy="3676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39578" y="458964"/>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Diagram (TL1 Matthew Fry)</a:t>
            </a:r>
            <a:endParaRPr/>
          </a:p>
        </p:txBody>
      </p:sp>
      <p:sp>
        <p:nvSpPr>
          <p:cNvPr id="153" name="Google Shape;153;p25"/>
          <p:cNvSpPr txBox="1"/>
          <p:nvPr>
            <p:ph idx="1" type="body"/>
          </p:nvPr>
        </p:nvSpPr>
        <p:spPr>
          <a:xfrm>
            <a:off x="339575" y="1152476"/>
            <a:ext cx="3173100" cy="362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is the class diagram, with the two different kinds of pucks, there functions will be virtual in the abstract puck class and require dynamic binding. And these will be done using </a:t>
            </a:r>
            <a:r>
              <a:rPr lang="en"/>
              <a:t>singleton</a:t>
            </a:r>
            <a:r>
              <a:rPr lang="en"/>
              <a:t> and private class data.</a:t>
            </a:r>
            <a:endParaRPr/>
          </a:p>
          <a:p>
            <a:pPr indent="0" lvl="0" marL="0" rtl="0" algn="l">
              <a:spcBef>
                <a:spcPts val="1200"/>
              </a:spcBef>
              <a:spcAft>
                <a:spcPts val="1200"/>
              </a:spcAft>
              <a:buNone/>
            </a:pPr>
            <a:r>
              <a:t/>
            </a:r>
            <a:endParaRPr/>
          </a:p>
        </p:txBody>
      </p:sp>
      <p:pic>
        <p:nvPicPr>
          <p:cNvPr id="154" name="Google Shape;154;p25" title="hockey3.png"/>
          <p:cNvPicPr preferRelativeResize="0"/>
          <p:nvPr/>
        </p:nvPicPr>
        <p:blipFill>
          <a:blip r:embed="rId3">
            <a:alphaModFix/>
          </a:blip>
          <a:stretch>
            <a:fillRect/>
          </a:stretch>
        </p:blipFill>
        <p:spPr>
          <a:xfrm>
            <a:off x="3638050" y="1152475"/>
            <a:ext cx="5296900" cy="3833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Sudo Code </a:t>
            </a:r>
            <a:r>
              <a:rPr lang="en"/>
              <a:t>(TL1 Matthew Fry)</a:t>
            </a:r>
            <a:endParaRPr/>
          </a:p>
          <a:p>
            <a:pPr indent="0" lvl="0" marL="0" rtl="0" algn="l">
              <a:spcBef>
                <a:spcPts val="0"/>
              </a:spcBef>
              <a:spcAft>
                <a:spcPts val="0"/>
              </a:spcAft>
              <a:buNone/>
            </a:pPr>
            <a:r>
              <a:rPr lang="en"/>
              <a:t> </a:t>
            </a:r>
            <a:endParaRPr/>
          </a:p>
        </p:txBody>
      </p:sp>
      <p:sp>
        <p:nvSpPr>
          <p:cNvPr id="160" name="Google Shape;16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This shows how the static type (known at compile time) and the dynamic type (runtime type) will potentially work. Assign a subclass instance (runtime), call virtual method using dynamic binding</a:t>
            </a:r>
            <a:endParaRPr/>
          </a:p>
        </p:txBody>
      </p:sp>
      <p:pic>
        <p:nvPicPr>
          <p:cNvPr id="161" name="Google Shape;161;p26" title="hockey32.png"/>
          <p:cNvPicPr preferRelativeResize="0"/>
          <p:nvPr/>
        </p:nvPicPr>
        <p:blipFill>
          <a:blip r:embed="rId3">
            <a:alphaModFix/>
          </a:blip>
          <a:stretch>
            <a:fillRect/>
          </a:stretch>
        </p:blipFill>
        <p:spPr>
          <a:xfrm>
            <a:off x="3136350" y="2364750"/>
            <a:ext cx="5695950" cy="211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And Questions </a:t>
            </a:r>
            <a:r>
              <a:rPr lang="en"/>
              <a:t>(TL1 Matthew Fry)</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sp>
        <p:nvSpPr>
          <p:cNvPr id="167" name="Google Shape;16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Puck will adapt to difficulty of the game</a:t>
            </a:r>
            <a:endParaRPr/>
          </a:p>
          <a:p>
            <a:pPr indent="0" lvl="0" marL="0" rtl="0" algn="l">
              <a:spcBef>
                <a:spcPts val="1200"/>
              </a:spcBef>
              <a:spcAft>
                <a:spcPts val="0"/>
              </a:spcAft>
              <a:buNone/>
            </a:pPr>
            <a:r>
              <a:rPr lang="en"/>
              <a:t>Will check and validate AI and player positions, puck position, interception probabilities, and other mechanics.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Any questions?</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TL2-Bigyan, Processes</a:t>
            </a:r>
            <a:endParaRPr/>
          </a:p>
        </p:txBody>
      </p:sp>
      <p:sp>
        <p:nvSpPr>
          <p:cNvPr id="173" name="Google Shape;173;p28"/>
          <p:cNvSpPr txBox="1"/>
          <p:nvPr>
            <p:ph idx="1" type="body"/>
          </p:nvPr>
        </p:nvSpPr>
        <p:spPr>
          <a:xfrm>
            <a:off x="311700" y="1152475"/>
            <a:ext cx="190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My Processes: </a:t>
            </a:r>
            <a:endParaRPr/>
          </a:p>
          <a:p>
            <a:pPr indent="-342900" lvl="0" marL="457200" rtl="0" algn="l">
              <a:spcBef>
                <a:spcPts val="1200"/>
              </a:spcBef>
              <a:spcAft>
                <a:spcPts val="0"/>
              </a:spcAft>
              <a:buSzPts val="1800"/>
              <a:buChar char="●"/>
            </a:pPr>
            <a:r>
              <a:rPr lang="en"/>
              <a:t>Number 2</a:t>
            </a:r>
            <a:endParaRPr/>
          </a:p>
          <a:p>
            <a:pPr indent="-342900" lvl="0" marL="457200" rtl="0" algn="l">
              <a:spcBef>
                <a:spcPts val="0"/>
              </a:spcBef>
              <a:spcAft>
                <a:spcPts val="0"/>
              </a:spcAft>
              <a:buSzPts val="1800"/>
              <a:buChar char="●"/>
            </a:pPr>
            <a:r>
              <a:rPr lang="en"/>
              <a:t>Number 4 and 5</a:t>
            </a:r>
            <a:endParaRPr/>
          </a:p>
        </p:txBody>
      </p:sp>
      <p:pic>
        <p:nvPicPr>
          <p:cNvPr id="174" name="Google Shape;174;p28" title="Screenshot 2025-09-24 at 8.22.45 PM.png"/>
          <p:cNvPicPr preferRelativeResize="0"/>
          <p:nvPr/>
        </p:nvPicPr>
        <p:blipFill>
          <a:blip r:embed="rId3">
            <a:alphaModFix/>
          </a:blip>
          <a:stretch>
            <a:fillRect/>
          </a:stretch>
        </p:blipFill>
        <p:spPr>
          <a:xfrm>
            <a:off x="2218800" y="1152475"/>
            <a:ext cx="6649375" cy="3740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and Audio, TL2- Bigyan</a:t>
            </a:r>
            <a:endParaRPr/>
          </a:p>
        </p:txBody>
      </p:sp>
      <p:sp>
        <p:nvSpPr>
          <p:cNvPr id="180" name="Google Shape;180;p29"/>
          <p:cNvSpPr txBox="1"/>
          <p:nvPr>
            <p:ph idx="1" type="body"/>
          </p:nvPr>
        </p:nvSpPr>
        <p:spPr>
          <a:xfrm>
            <a:off x="311700" y="1152475"/>
            <a:ext cx="4166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 : Bigyan Karki</a:t>
            </a:r>
            <a:endParaRPr/>
          </a:p>
          <a:p>
            <a:pPr indent="0" lvl="0" marL="0" rtl="0" algn="l">
              <a:spcBef>
                <a:spcPts val="1200"/>
              </a:spcBef>
              <a:spcAft>
                <a:spcPts val="0"/>
              </a:spcAft>
              <a:buNone/>
            </a:pPr>
            <a:r>
              <a:rPr lang="en"/>
              <a:t>Part: Audio and Background Management</a:t>
            </a:r>
            <a:endParaRPr/>
          </a:p>
          <a:p>
            <a:pPr indent="0" lvl="0" marL="0" rtl="0" algn="l">
              <a:spcBef>
                <a:spcPts val="1200"/>
              </a:spcBef>
              <a:spcAft>
                <a:spcPts val="0"/>
              </a:spcAft>
              <a:buNone/>
            </a:pPr>
            <a:r>
              <a:rPr lang="en"/>
              <a:t>Features: render static rink environment, play background music, add event sounds, add crowd reaction sound</a:t>
            </a:r>
            <a:endParaRPr/>
          </a:p>
          <a:p>
            <a:pPr indent="0" lvl="0" marL="0" rtl="0" algn="l">
              <a:spcBef>
                <a:spcPts val="1200"/>
              </a:spcBef>
              <a:spcAft>
                <a:spcPts val="1200"/>
              </a:spcAft>
              <a:buNone/>
            </a:pPr>
            <a:r>
              <a:rPr lang="en"/>
              <a:t>Priority : Medium</a:t>
            </a:r>
            <a:endParaRPr/>
          </a:p>
        </p:txBody>
      </p:sp>
      <p:pic>
        <p:nvPicPr>
          <p:cNvPr id="181" name="Google Shape;181;p29"/>
          <p:cNvPicPr preferRelativeResize="0"/>
          <p:nvPr/>
        </p:nvPicPr>
        <p:blipFill>
          <a:blip r:embed="rId3">
            <a:alphaModFix/>
          </a:blip>
          <a:stretch>
            <a:fillRect/>
          </a:stretch>
        </p:blipFill>
        <p:spPr>
          <a:xfrm>
            <a:off x="4729550" y="1152475"/>
            <a:ext cx="4036449" cy="3416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TL2 Bigyan- Complexity</a:t>
            </a:r>
            <a:endParaRPr/>
          </a:p>
        </p:txBody>
      </p:sp>
      <p:sp>
        <p:nvSpPr>
          <p:cNvPr id="187" name="Google Shape;18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a:solidFill>
                  <a:srgbClr val="EFEFEF"/>
                </a:solidFill>
              </a:rPr>
              <a:t>Complexity Level</a:t>
            </a:r>
            <a:r>
              <a:rPr lang="en">
                <a:solidFill>
                  <a:srgbClr val="EFEFEF"/>
                </a:solidFill>
              </a:rPr>
              <a:t>:</a:t>
            </a:r>
            <a:endParaRPr>
              <a:solidFill>
                <a:srgbClr val="EFEFEF"/>
              </a:solidFill>
            </a:endParaRPr>
          </a:p>
          <a:p>
            <a:pPr indent="-342900" lvl="0" marL="457200" rtl="0" algn="l">
              <a:spcBef>
                <a:spcPts val="1200"/>
              </a:spcBef>
              <a:spcAft>
                <a:spcPts val="0"/>
              </a:spcAft>
              <a:buClr>
                <a:srgbClr val="EFEFEF"/>
              </a:buClr>
              <a:buSzPts val="1800"/>
              <a:buChar char="●"/>
            </a:pPr>
            <a:r>
              <a:rPr b="1" lang="en">
                <a:solidFill>
                  <a:srgbClr val="EFEFEF"/>
                </a:solidFill>
              </a:rPr>
              <a:t>Moderate</a:t>
            </a:r>
            <a:r>
              <a:rPr lang="en">
                <a:solidFill>
                  <a:srgbClr val="EFEFEF"/>
                </a:solidFill>
              </a:rPr>
              <a:t>, due to asset loading, event-driven sound management, and system fallbacks.</a:t>
            </a:r>
            <a:br>
              <a:rPr lang="en">
                <a:solidFill>
                  <a:srgbClr val="EFEFEF"/>
                </a:solidFill>
              </a:rPr>
            </a:br>
            <a:endParaRPr>
              <a:solidFill>
                <a:srgbClr val="EFEFEF"/>
              </a:solidFill>
            </a:endParaRPr>
          </a:p>
          <a:p>
            <a:pPr indent="-342900" lvl="0" marL="457200" rtl="0" algn="l">
              <a:spcBef>
                <a:spcPts val="0"/>
              </a:spcBef>
              <a:spcAft>
                <a:spcPts val="0"/>
              </a:spcAft>
              <a:buClr>
                <a:srgbClr val="EFEFEF"/>
              </a:buClr>
              <a:buSzPts val="1800"/>
              <a:buChar char="●"/>
            </a:pPr>
            <a:r>
              <a:rPr b="1" lang="en">
                <a:solidFill>
                  <a:srgbClr val="EFEFEF"/>
                </a:solidFill>
              </a:rPr>
              <a:t>More complex than</a:t>
            </a:r>
            <a:r>
              <a:rPr lang="en">
                <a:solidFill>
                  <a:srgbClr val="EFEFEF"/>
                </a:solidFill>
              </a:rPr>
              <a:t> UI menu/navigation logic (e.g., button selection, save/load functionality).</a:t>
            </a:r>
            <a:br>
              <a:rPr lang="en">
                <a:solidFill>
                  <a:srgbClr val="EFEFEF"/>
                </a:solidFill>
              </a:rPr>
            </a:br>
            <a:endParaRPr>
              <a:solidFill>
                <a:srgbClr val="EFEFEF"/>
              </a:solidFill>
            </a:endParaRPr>
          </a:p>
          <a:p>
            <a:pPr indent="-342900" lvl="0" marL="457200" rtl="0" algn="l">
              <a:spcBef>
                <a:spcPts val="0"/>
              </a:spcBef>
              <a:spcAft>
                <a:spcPts val="0"/>
              </a:spcAft>
              <a:buClr>
                <a:srgbClr val="EFEFEF"/>
              </a:buClr>
              <a:buSzPts val="1800"/>
              <a:buChar char="●"/>
            </a:pPr>
            <a:r>
              <a:rPr b="1" lang="en">
                <a:solidFill>
                  <a:srgbClr val="EFEFEF"/>
                </a:solidFill>
              </a:rPr>
              <a:t>Less complex than</a:t>
            </a:r>
            <a:r>
              <a:rPr lang="en">
                <a:solidFill>
                  <a:srgbClr val="EFEFEF"/>
                </a:solidFill>
              </a:rPr>
              <a:t> AI-based systems like automated defense logic or real-time puck decision-making (e.g., passing, shooting).</a:t>
            </a:r>
            <a:endParaRPr>
              <a:solidFill>
                <a:srgbClr val="EFEFEF"/>
              </a:solidFill>
            </a:endParaRPr>
          </a:p>
          <a:p>
            <a:pPr indent="0" lvl="0" marL="0" rtl="0" algn="l">
              <a:spcBef>
                <a:spcPts val="1200"/>
              </a:spcBef>
              <a:spcAft>
                <a:spcPts val="1200"/>
              </a:spcAft>
              <a:buNone/>
            </a:pPr>
            <a:r>
              <a:t/>
            </a:r>
            <a:endParaRPr>
              <a:solidFill>
                <a:srgbClr val="EFEFE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TL2 Bigyan - Use Case Diagram</a:t>
            </a:r>
            <a:endParaRPr/>
          </a:p>
        </p:txBody>
      </p:sp>
      <p:sp>
        <p:nvSpPr>
          <p:cNvPr id="193" name="Google Shape;193;p31"/>
          <p:cNvSpPr txBox="1"/>
          <p:nvPr>
            <p:ph idx="1" type="body"/>
          </p:nvPr>
        </p:nvSpPr>
        <p:spPr>
          <a:xfrm>
            <a:off x="311700" y="1152475"/>
            <a:ext cx="3168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Actor : Player</a:t>
            </a:r>
            <a:endParaRPr/>
          </a:p>
          <a:p>
            <a:pPr indent="0" lvl="0" marL="0" rtl="0" algn="l">
              <a:spcBef>
                <a:spcPts val="1200"/>
              </a:spcBef>
              <a:spcAft>
                <a:spcPts val="0"/>
              </a:spcAft>
              <a:buNone/>
            </a:pPr>
            <a:r>
              <a:rPr lang="en"/>
              <a:t>Core System: Game system </a:t>
            </a:r>
            <a:endParaRPr/>
          </a:p>
          <a:p>
            <a:pPr indent="-342900" lvl="0" marL="457200" rtl="0" algn="l">
              <a:spcBef>
                <a:spcPts val="1200"/>
              </a:spcBef>
              <a:spcAft>
                <a:spcPts val="0"/>
              </a:spcAft>
              <a:buSzPts val="1800"/>
              <a:buChar char="●"/>
            </a:pPr>
            <a:r>
              <a:rPr lang="en"/>
              <a:t>Background Manager</a:t>
            </a:r>
            <a:endParaRPr/>
          </a:p>
          <a:p>
            <a:pPr indent="-342900" lvl="0" marL="457200" rtl="0" algn="l">
              <a:spcBef>
                <a:spcPts val="0"/>
              </a:spcBef>
              <a:spcAft>
                <a:spcPts val="0"/>
              </a:spcAft>
              <a:buSzPts val="1800"/>
              <a:buChar char="●"/>
            </a:pPr>
            <a:r>
              <a:rPr lang="en"/>
              <a:t>Audio Manager</a:t>
            </a:r>
            <a:endParaRPr/>
          </a:p>
        </p:txBody>
      </p:sp>
      <p:pic>
        <p:nvPicPr>
          <p:cNvPr id="194" name="Google Shape;194;p31"/>
          <p:cNvPicPr preferRelativeResize="0"/>
          <p:nvPr/>
        </p:nvPicPr>
        <p:blipFill>
          <a:blip r:embed="rId3">
            <a:alphaModFix/>
          </a:blip>
          <a:stretch>
            <a:fillRect/>
          </a:stretch>
        </p:blipFill>
        <p:spPr>
          <a:xfrm>
            <a:off x="3444575" y="1152475"/>
            <a:ext cx="5526299" cy="35853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Members/ Tasks</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TL1 - Puck Movement - Matt</a:t>
            </a:r>
            <a:endParaRPr/>
          </a:p>
          <a:p>
            <a:pPr indent="0" lvl="0" marL="0" rtl="0" algn="l">
              <a:spcBef>
                <a:spcPts val="1200"/>
              </a:spcBef>
              <a:spcAft>
                <a:spcPts val="0"/>
              </a:spcAft>
              <a:buNone/>
            </a:pPr>
            <a:r>
              <a:rPr lang="en"/>
              <a:t>TL2 - Background and Audio - Bigyan</a:t>
            </a:r>
            <a:endParaRPr/>
          </a:p>
          <a:p>
            <a:pPr indent="0" lvl="0" marL="0" rtl="0" algn="l">
              <a:spcBef>
                <a:spcPts val="1200"/>
              </a:spcBef>
              <a:spcAft>
                <a:spcPts val="0"/>
              </a:spcAft>
              <a:buNone/>
            </a:pPr>
            <a:r>
              <a:rPr lang="en"/>
              <a:t>TL3 - Offense System - Nathan</a:t>
            </a:r>
            <a:endParaRPr/>
          </a:p>
          <a:p>
            <a:pPr indent="0" lvl="0" marL="0" rtl="0" algn="l">
              <a:spcBef>
                <a:spcPts val="1200"/>
              </a:spcBef>
              <a:spcAft>
                <a:spcPts val="0"/>
              </a:spcAft>
              <a:buNone/>
            </a:pPr>
            <a:r>
              <a:rPr lang="en"/>
              <a:t>TL4 - Screens - Ananda</a:t>
            </a:r>
            <a:endParaRPr/>
          </a:p>
          <a:p>
            <a:pPr indent="0" lvl="0" marL="0" rtl="0" algn="l">
              <a:spcBef>
                <a:spcPts val="1200"/>
              </a:spcBef>
              <a:spcAft>
                <a:spcPts val="0"/>
              </a:spcAft>
              <a:buNone/>
            </a:pPr>
            <a:r>
              <a:rPr lang="en"/>
              <a:t>TL5 - Defense System - Robbie</a:t>
            </a:r>
            <a:endParaRPr/>
          </a:p>
          <a:p>
            <a:pPr indent="0" lvl="0" marL="0" rtl="0" algn="l">
              <a:spcBef>
                <a:spcPts val="1200"/>
              </a:spcBef>
              <a:spcAft>
                <a:spcPts val="1200"/>
              </a:spcAft>
              <a:buNone/>
            </a:pPr>
            <a:r>
              <a:rPr lang="en"/>
              <a:t>TL6 - Shooting and Passing / Player Control - Dylan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TL2 - Bigyan, Class Diagram</a:t>
            </a:r>
            <a:endParaRPr/>
          </a:p>
        </p:txBody>
      </p:sp>
      <p:sp>
        <p:nvSpPr>
          <p:cNvPr id="200" name="Google Shape;200;p32"/>
          <p:cNvSpPr txBox="1"/>
          <p:nvPr>
            <p:ph idx="1" type="body"/>
          </p:nvPr>
        </p:nvSpPr>
        <p:spPr>
          <a:xfrm>
            <a:off x="-65375" y="1152475"/>
            <a:ext cx="3164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Background Asset Flow</a:t>
            </a:r>
            <a:endParaRPr/>
          </a:p>
          <a:p>
            <a:pPr indent="-342900" lvl="0" marL="457200" rtl="0" algn="l">
              <a:spcBef>
                <a:spcPts val="0"/>
              </a:spcBef>
              <a:spcAft>
                <a:spcPts val="0"/>
              </a:spcAft>
              <a:buSzPts val="1800"/>
              <a:buChar char="●"/>
            </a:pPr>
            <a:r>
              <a:rPr lang="en"/>
              <a:t>Audio Asset Flow</a:t>
            </a:r>
            <a:endParaRPr/>
          </a:p>
          <a:p>
            <a:pPr indent="-342900" lvl="0" marL="457200" rtl="0" algn="l">
              <a:spcBef>
                <a:spcPts val="0"/>
              </a:spcBef>
              <a:spcAft>
                <a:spcPts val="0"/>
              </a:spcAft>
              <a:buSzPts val="1800"/>
              <a:buChar char="●"/>
            </a:pPr>
            <a:r>
              <a:rPr lang="en"/>
              <a:t>Game event &amp; Sound Handling</a:t>
            </a:r>
            <a:endParaRPr/>
          </a:p>
          <a:p>
            <a:pPr indent="-342900" lvl="0" marL="457200" rtl="0" algn="l">
              <a:spcBef>
                <a:spcPts val="0"/>
              </a:spcBef>
              <a:spcAft>
                <a:spcPts val="0"/>
              </a:spcAft>
              <a:buSzPts val="1800"/>
              <a:buChar char="●"/>
            </a:pPr>
            <a:r>
              <a:rPr lang="en"/>
              <a:t>Fall Back Mechanism for </a:t>
            </a:r>
            <a:r>
              <a:rPr lang="en"/>
              <a:t>missing a</a:t>
            </a:r>
            <a:r>
              <a:rPr lang="en"/>
              <a:t>ssets</a:t>
            </a:r>
            <a:endParaRPr/>
          </a:p>
          <a:p>
            <a:pPr indent="0" lvl="0" marL="457200" rtl="0" algn="l">
              <a:spcBef>
                <a:spcPts val="0"/>
              </a:spcBef>
              <a:spcAft>
                <a:spcPts val="1200"/>
              </a:spcAft>
              <a:buNone/>
            </a:pPr>
            <a:r>
              <a:t/>
            </a:r>
            <a:endParaRPr/>
          </a:p>
        </p:txBody>
      </p:sp>
      <p:pic>
        <p:nvPicPr>
          <p:cNvPr id="201" name="Google Shape;201;p32"/>
          <p:cNvPicPr preferRelativeResize="0"/>
          <p:nvPr/>
        </p:nvPicPr>
        <p:blipFill>
          <a:blip r:embed="rId3">
            <a:alphaModFix/>
          </a:blip>
          <a:stretch>
            <a:fillRect/>
          </a:stretch>
        </p:blipFill>
        <p:spPr>
          <a:xfrm>
            <a:off x="4318025" y="1152475"/>
            <a:ext cx="4374301" cy="3619374"/>
          </a:xfrm>
          <a:prstGeom prst="rect">
            <a:avLst/>
          </a:prstGeom>
          <a:noFill/>
          <a:ln>
            <a:noFill/>
          </a:ln>
        </p:spPr>
      </p:pic>
      <p:pic>
        <p:nvPicPr>
          <p:cNvPr id="202" name="Google Shape;202;p32"/>
          <p:cNvPicPr preferRelativeResize="0"/>
          <p:nvPr/>
        </p:nvPicPr>
        <p:blipFill>
          <a:blip r:embed="rId4">
            <a:alphaModFix/>
          </a:blip>
          <a:stretch>
            <a:fillRect/>
          </a:stretch>
        </p:blipFill>
        <p:spPr>
          <a:xfrm>
            <a:off x="3066000" y="1080450"/>
            <a:ext cx="5977276" cy="37220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TL2- Bigyan Karki, Pseudo-Code</a:t>
            </a:r>
            <a:endParaRPr/>
          </a:p>
        </p:txBody>
      </p:sp>
      <p:sp>
        <p:nvSpPr>
          <p:cNvPr id="208" name="Google Shape;20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GameStart:  ShowRink, PlayMusic(loop)  </a:t>
            </a:r>
            <a:endParaRPr/>
          </a:p>
          <a:p>
            <a:pPr indent="0" lvl="0" marL="0" rtl="0" algn="l">
              <a:spcBef>
                <a:spcPts val="1200"/>
              </a:spcBef>
              <a:spcAft>
                <a:spcPts val="0"/>
              </a:spcAft>
              <a:buNone/>
            </a:pPr>
            <a:r>
              <a:rPr lang="en"/>
              <a:t>Goal:       PlaySound(CrowdCheer)  </a:t>
            </a:r>
            <a:endParaRPr/>
          </a:p>
          <a:p>
            <a:pPr indent="0" lvl="0" marL="0" rtl="0" algn="l">
              <a:spcBef>
                <a:spcPts val="1200"/>
              </a:spcBef>
              <a:spcAft>
                <a:spcPts val="0"/>
              </a:spcAft>
              <a:buNone/>
            </a:pPr>
            <a:r>
              <a:rPr lang="en"/>
              <a:t>Foul:       PlaySound(Whistle)  </a:t>
            </a:r>
            <a:endParaRPr/>
          </a:p>
          <a:p>
            <a:pPr indent="0" lvl="0" marL="0" rtl="0" algn="l">
              <a:spcBef>
                <a:spcPts val="1200"/>
              </a:spcBef>
              <a:spcAft>
                <a:spcPts val="0"/>
              </a:spcAft>
              <a:buNone/>
            </a:pPr>
            <a:r>
              <a:rPr lang="en"/>
              <a:t>Pass/Shoot: PlaySound(StickHit)  </a:t>
            </a:r>
            <a:endParaRPr/>
          </a:p>
          <a:p>
            <a:pPr indent="0" lvl="0" marL="0" rtl="0" algn="l">
              <a:spcBef>
                <a:spcPts val="1200"/>
              </a:spcBef>
              <a:spcAft>
                <a:spcPts val="0"/>
              </a:spcAft>
              <a:buNone/>
            </a:pPr>
            <a:r>
              <a:rPr lang="en"/>
              <a:t>Pause/Res.: ToggleMusic()  </a:t>
            </a:r>
            <a:endParaRPr/>
          </a:p>
          <a:p>
            <a:pPr indent="0" lvl="0" marL="0" rtl="0" algn="l">
              <a:spcBef>
                <a:spcPts val="1200"/>
              </a:spcBef>
              <a:spcAft>
                <a:spcPts val="0"/>
              </a:spcAft>
              <a:buNone/>
            </a:pPr>
            <a:r>
              <a:rPr lang="en"/>
              <a:t>Exit:       StopMusic()</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9" name="Google Shape;209;p33"/>
          <p:cNvPicPr preferRelativeResize="0"/>
          <p:nvPr/>
        </p:nvPicPr>
        <p:blipFill>
          <a:blip r:embed="rId3">
            <a:alphaModFix/>
          </a:blip>
          <a:stretch>
            <a:fillRect/>
          </a:stretch>
        </p:blipFill>
        <p:spPr>
          <a:xfrm>
            <a:off x="5102125" y="847025"/>
            <a:ext cx="3787825" cy="4120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TL2-Bigyan, Questions? </a:t>
            </a:r>
            <a:endParaRPr/>
          </a:p>
        </p:txBody>
      </p:sp>
      <p:sp>
        <p:nvSpPr>
          <p:cNvPr id="215" name="Google Shape;215;p34"/>
          <p:cNvSpPr txBox="1"/>
          <p:nvPr>
            <p:ph idx="1" type="body"/>
          </p:nvPr>
        </p:nvSpPr>
        <p:spPr>
          <a:xfrm>
            <a:off x="1300150" y="1718600"/>
            <a:ext cx="2656500" cy="236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9600"/>
              <a:t>?</a:t>
            </a:r>
            <a:endParaRPr sz="9600"/>
          </a:p>
        </p:txBody>
      </p:sp>
      <p:pic>
        <p:nvPicPr>
          <p:cNvPr id="216" name="Google Shape;216;p34"/>
          <p:cNvPicPr preferRelativeResize="0"/>
          <p:nvPr/>
        </p:nvPicPr>
        <p:blipFill>
          <a:blip r:embed="rId3">
            <a:alphaModFix/>
          </a:blip>
          <a:stretch>
            <a:fillRect/>
          </a:stretch>
        </p:blipFill>
        <p:spPr>
          <a:xfrm>
            <a:off x="4336575" y="1152475"/>
            <a:ext cx="3753700" cy="3753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717400" cy="574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Automated Defense System (TL5 - Robbie Reinhardt)</a:t>
            </a:r>
            <a:endParaRPr/>
          </a:p>
        </p:txBody>
      </p:sp>
      <p:sp>
        <p:nvSpPr>
          <p:cNvPr id="222" name="Google Shape;222;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solidFill>
                  <a:schemeClr val="dk1"/>
                </a:solidFill>
              </a:rPr>
              <a:t>Hello, my name is Robbie Reinhardt, and for the Retro Hockey project, I am the lead developer for the </a:t>
            </a:r>
            <a:r>
              <a:rPr b="1" lang="en" sz="1400">
                <a:solidFill>
                  <a:schemeClr val="dk1"/>
                </a:solidFill>
              </a:rPr>
              <a:t>Automated Defense System (ADS)</a:t>
            </a:r>
            <a:r>
              <a:rPr lang="en" sz="1400">
                <a:solidFill>
                  <a:schemeClr val="dk1"/>
                </a:solidFill>
              </a:rPr>
              <a:t>. My role is to create a dynamic and intelligent AI that controls the defensive players for the computer-controlled team, providing a realistic and challenging opponent for the player.</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1200"/>
              </a:spcAft>
              <a:buNone/>
            </a:pPr>
            <a:r>
              <a:t/>
            </a:r>
            <a:endParaRPr/>
          </a:p>
        </p:txBody>
      </p:sp>
      <p:pic>
        <p:nvPicPr>
          <p:cNvPr id="223" name="Google Shape;223;p35"/>
          <p:cNvPicPr preferRelativeResize="0"/>
          <p:nvPr/>
        </p:nvPicPr>
        <p:blipFill>
          <a:blip r:embed="rId3">
            <a:alphaModFix/>
          </a:blip>
          <a:stretch>
            <a:fillRect/>
          </a:stretch>
        </p:blipFill>
        <p:spPr>
          <a:xfrm>
            <a:off x="5047673" y="1019225"/>
            <a:ext cx="3872399" cy="26465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Priority, Complexity </a:t>
            </a:r>
            <a:r>
              <a:rPr lang="en"/>
              <a:t>(TL5 - Robbie Reinhardt)</a:t>
            </a:r>
            <a:endParaRPr/>
          </a:p>
        </p:txBody>
      </p:sp>
      <p:sp>
        <p:nvSpPr>
          <p:cNvPr id="229" name="Google Shape;22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My feature focuses around a component of the AI control system. It takes in real time in game data, like player and puck position, and outputs commands to the automated 5 player defense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priority for this is 1: Must Have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Not only is the defense required for a functional game but it is the backbone of the campaign option, the Road to the Stanley Cup mode. Without it the game would lack any </a:t>
            </a:r>
            <a:r>
              <a:rPr lang="en">
                <a:solidFill>
                  <a:schemeClr val="dk1"/>
                </a:solidFill>
              </a:rPr>
              <a:t>competitive</a:t>
            </a:r>
            <a:r>
              <a:rPr lang="en">
                <a:solidFill>
                  <a:schemeClr val="dk1"/>
                </a:solidFill>
              </a:rPr>
              <a:t> edge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complexity of this section is pretty high. The main </a:t>
            </a:r>
            <a:r>
              <a:rPr lang="en">
                <a:solidFill>
                  <a:schemeClr val="dk1"/>
                </a:solidFill>
              </a:rPr>
              <a:t>challenge</a:t>
            </a:r>
            <a:r>
              <a:rPr lang="en">
                <a:solidFill>
                  <a:schemeClr val="dk1"/>
                </a:solidFill>
              </a:rPr>
              <a:t> is creating a believable and scalable AI that can anticipate player movements. </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Defense Use Case </a:t>
            </a:r>
            <a:r>
              <a:rPr lang="en"/>
              <a:t>(TL5 - Robbie Reinhardt)</a:t>
            </a:r>
            <a:endParaRPr/>
          </a:p>
        </p:txBody>
      </p:sp>
      <p:sp>
        <p:nvSpPr>
          <p:cNvPr id="235" name="Google Shape;235;p3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This use case diagram illustrates how the Automated Defense System works. The AI Opponent is the actor our system is reacting to.</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The main use case is Control Defensive Player. It includes other use cases like Apply </a:t>
            </a:r>
            <a:r>
              <a:rPr lang="en" sz="1300">
                <a:solidFill>
                  <a:schemeClr val="dk1"/>
                </a:solidFill>
              </a:rPr>
              <a:t>Pressure And</a:t>
            </a:r>
            <a:r>
              <a:rPr lang="en" sz="1300">
                <a:solidFill>
                  <a:schemeClr val="dk1"/>
                </a:solidFill>
              </a:rPr>
              <a:t> Block Shot, which are mandatory parts of the AI's logic when defending.</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It extends to Foul, an optional and less common action that can occur when the AI attempts a Tackle Opponent.</a:t>
            </a:r>
            <a:endParaRPr sz="1300">
              <a:solidFill>
                <a:schemeClr val="dk1"/>
              </a:solidFill>
            </a:endParaRPr>
          </a:p>
          <a:p>
            <a:pPr indent="0" lvl="0" marL="0" rtl="0" algn="l">
              <a:spcBef>
                <a:spcPts val="1200"/>
              </a:spcBef>
              <a:spcAft>
                <a:spcPts val="1200"/>
              </a:spcAft>
              <a:buNone/>
            </a:pPr>
            <a:r>
              <a:t/>
            </a:r>
            <a:endParaRPr/>
          </a:p>
        </p:txBody>
      </p:sp>
      <p:pic>
        <p:nvPicPr>
          <p:cNvPr id="236" name="Google Shape;236;p37"/>
          <p:cNvPicPr preferRelativeResize="0"/>
          <p:nvPr/>
        </p:nvPicPr>
        <p:blipFill>
          <a:blip r:embed="rId3">
            <a:alphaModFix/>
          </a:blip>
          <a:stretch>
            <a:fillRect/>
          </a:stretch>
        </p:blipFill>
        <p:spPr>
          <a:xfrm>
            <a:off x="4724400" y="1170125"/>
            <a:ext cx="4267200" cy="24080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Diagram (TL5 - Robbie Reinhardt)</a:t>
            </a:r>
            <a:endParaRPr/>
          </a:p>
        </p:txBody>
      </p:sp>
      <p:sp>
        <p:nvSpPr>
          <p:cNvPr id="242" name="Google Shape;24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3" name="Google Shape;243;p38" title="thumbnail_Untitled_Artwork.jpg"/>
          <p:cNvPicPr preferRelativeResize="0"/>
          <p:nvPr/>
        </p:nvPicPr>
        <p:blipFill>
          <a:blip r:embed="rId3">
            <a:alphaModFix/>
          </a:blip>
          <a:stretch>
            <a:fillRect/>
          </a:stretch>
        </p:blipFill>
        <p:spPr>
          <a:xfrm rot="-5400000">
            <a:off x="2856843" y="397700"/>
            <a:ext cx="3430325" cy="4925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29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Dynamic &amp; Static Building </a:t>
            </a:r>
            <a:r>
              <a:rPr lang="en"/>
              <a:t>(TL5 - Robbie Reinhardt)</a:t>
            </a:r>
            <a:endParaRPr/>
          </a:p>
        </p:txBody>
      </p:sp>
      <p:sp>
        <p:nvSpPr>
          <p:cNvPr id="249" name="Google Shape;24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Automated Defense System is complex enough to  require </a:t>
            </a:r>
            <a:r>
              <a:rPr lang="en">
                <a:solidFill>
                  <a:schemeClr val="dk1"/>
                </a:solidFill>
              </a:rPr>
              <a:t>design</a:t>
            </a:r>
            <a:r>
              <a:rPr lang="en">
                <a:solidFill>
                  <a:schemeClr val="dk1"/>
                </a:solidFill>
              </a:rPr>
              <a:t> </a:t>
            </a:r>
            <a:r>
              <a:rPr lang="en">
                <a:solidFill>
                  <a:schemeClr val="dk1"/>
                </a:solidFill>
              </a:rPr>
              <a:t>patterns</a:t>
            </a:r>
            <a:r>
              <a:rPr lang="en">
                <a:solidFill>
                  <a:schemeClr val="dk1"/>
                </a:solidFill>
              </a:rPr>
              <a:t> like Singleton and Private Class Data because the system has to manage shared resources and maintain a </a:t>
            </a:r>
            <a:r>
              <a:rPr lang="en">
                <a:solidFill>
                  <a:schemeClr val="dk1"/>
                </a:solidFill>
              </a:rPr>
              <a:t>coincident</a:t>
            </a:r>
            <a:r>
              <a:rPr lang="en">
                <a:solidFill>
                  <a:schemeClr val="dk1"/>
                </a:solidFill>
              </a:rPr>
              <a:t> state across the entire game. For example: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The AI needs to make decisions about player position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Take in the puck position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Analyze the offense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Make decisions based off all three variables</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311700" y="445025"/>
            <a:ext cx="4019700" cy="135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Pseudo</a:t>
            </a:r>
            <a:r>
              <a:rPr lang="en"/>
              <a:t>-Code </a:t>
            </a:r>
            <a:r>
              <a:rPr lang="en"/>
              <a:t>(TL5 - Robbie Reinhardt)</a:t>
            </a:r>
            <a:endParaRPr/>
          </a:p>
        </p:txBody>
      </p:sp>
      <p:sp>
        <p:nvSpPr>
          <p:cNvPr id="255" name="Google Shape;25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4200"/>
          </a:p>
          <a:p>
            <a:pPr indent="0" lvl="0" marL="0" rtl="0" algn="l">
              <a:spcBef>
                <a:spcPts val="1200"/>
              </a:spcBef>
              <a:spcAft>
                <a:spcPts val="1200"/>
              </a:spcAft>
              <a:buNone/>
            </a:pPr>
            <a:r>
              <a:t/>
            </a:r>
            <a:endParaRPr/>
          </a:p>
        </p:txBody>
      </p:sp>
      <p:pic>
        <p:nvPicPr>
          <p:cNvPr id="256" name="Google Shape;256;p40"/>
          <p:cNvPicPr preferRelativeResize="0"/>
          <p:nvPr/>
        </p:nvPicPr>
        <p:blipFill>
          <a:blip r:embed="rId3">
            <a:alphaModFix/>
          </a:blip>
          <a:stretch>
            <a:fillRect/>
          </a:stretch>
        </p:blipFill>
        <p:spPr>
          <a:xfrm>
            <a:off x="311700" y="1803400"/>
            <a:ext cx="3848100" cy="2114550"/>
          </a:xfrm>
          <a:prstGeom prst="rect">
            <a:avLst/>
          </a:prstGeom>
          <a:noFill/>
          <a:ln>
            <a:noFill/>
          </a:ln>
        </p:spPr>
      </p:pic>
      <p:pic>
        <p:nvPicPr>
          <p:cNvPr id="257" name="Google Shape;257;p40"/>
          <p:cNvPicPr preferRelativeResize="0"/>
          <p:nvPr/>
        </p:nvPicPr>
        <p:blipFill>
          <a:blip r:embed="rId4">
            <a:alphaModFix/>
          </a:blip>
          <a:stretch>
            <a:fillRect/>
          </a:stretch>
        </p:blipFill>
        <p:spPr>
          <a:xfrm>
            <a:off x="4572000" y="445025"/>
            <a:ext cx="4191000" cy="2057400"/>
          </a:xfrm>
          <a:prstGeom prst="rect">
            <a:avLst/>
          </a:prstGeom>
          <a:noFill/>
          <a:ln>
            <a:noFill/>
          </a:ln>
        </p:spPr>
      </p:pic>
      <p:pic>
        <p:nvPicPr>
          <p:cNvPr id="258" name="Google Shape;258;p40"/>
          <p:cNvPicPr preferRelativeResize="0"/>
          <p:nvPr/>
        </p:nvPicPr>
        <p:blipFill>
          <a:blip r:embed="rId5">
            <a:alphaModFix/>
          </a:blip>
          <a:stretch>
            <a:fillRect/>
          </a:stretch>
        </p:blipFill>
        <p:spPr>
          <a:xfrm>
            <a:off x="4571999" y="2860762"/>
            <a:ext cx="4191000" cy="177541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Pseudo-Code </a:t>
            </a:r>
            <a:r>
              <a:rPr lang="en"/>
              <a:t>(TL5 - Robbie Reinhardt)</a:t>
            </a:r>
            <a:endParaRPr/>
          </a:p>
        </p:txBody>
      </p:sp>
      <p:sp>
        <p:nvSpPr>
          <p:cNvPr id="264" name="Google Shape;26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41"/>
          <p:cNvPicPr preferRelativeResize="0"/>
          <p:nvPr/>
        </p:nvPicPr>
        <p:blipFill>
          <a:blip r:embed="rId3">
            <a:alphaModFix/>
          </a:blip>
          <a:stretch>
            <a:fillRect/>
          </a:stretch>
        </p:blipFill>
        <p:spPr>
          <a:xfrm>
            <a:off x="1875787" y="1017725"/>
            <a:ext cx="5392428" cy="2116000"/>
          </a:xfrm>
          <a:prstGeom prst="rect">
            <a:avLst/>
          </a:prstGeom>
          <a:noFill/>
          <a:ln>
            <a:noFill/>
          </a:ln>
        </p:spPr>
      </p:pic>
      <p:pic>
        <p:nvPicPr>
          <p:cNvPr id="266" name="Google Shape;266;p41"/>
          <p:cNvPicPr preferRelativeResize="0"/>
          <p:nvPr/>
        </p:nvPicPr>
        <p:blipFill>
          <a:blip r:embed="rId4">
            <a:alphaModFix/>
          </a:blip>
          <a:stretch>
            <a:fillRect/>
          </a:stretch>
        </p:blipFill>
        <p:spPr>
          <a:xfrm>
            <a:off x="1875787" y="3133724"/>
            <a:ext cx="5392425" cy="18869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idx="4294967295" type="title"/>
          </p:nvPr>
        </p:nvSpPr>
        <p:spPr>
          <a:xfrm>
            <a:off x="311700" y="138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Journey To The Stanley Cup</a:t>
            </a:r>
            <a:endParaRPr/>
          </a:p>
        </p:txBody>
      </p:sp>
      <p:sp>
        <p:nvSpPr>
          <p:cNvPr id="68" name="Google Shape;68;p15"/>
          <p:cNvSpPr txBox="1"/>
          <p:nvPr>
            <p:ph idx="1" type="body"/>
          </p:nvPr>
        </p:nvSpPr>
        <p:spPr>
          <a:xfrm flipH="1" rot="10800000">
            <a:off x="311700" y="4259125"/>
            <a:ext cx="371100" cy="256500"/>
          </a:xfrm>
          <a:prstGeom prst="rect">
            <a:avLst/>
          </a:prstGeom>
        </p:spPr>
        <p:txBody>
          <a:bodyPr anchorCtr="0" anchor="ctr" bIns="91425" lIns="91425" spcFirstLastPara="1" rIns="91425" wrap="square" tIns="91425">
            <a:normAutofit fontScale="25000" lnSpcReduction="20000"/>
          </a:bodyPr>
          <a:lstStyle/>
          <a:p>
            <a:pPr indent="0" lvl="0" marL="0" rtl="0" algn="l">
              <a:spcBef>
                <a:spcPts val="0"/>
              </a:spcBef>
              <a:spcAft>
                <a:spcPts val="0"/>
              </a:spcAft>
              <a:buNone/>
            </a:pPr>
            <a:r>
              <a:t/>
            </a:r>
            <a:endParaRPr/>
          </a:p>
        </p:txBody>
      </p:sp>
      <p:pic>
        <p:nvPicPr>
          <p:cNvPr id="69" name="Google Shape;69;p15"/>
          <p:cNvPicPr preferRelativeResize="0"/>
          <p:nvPr/>
        </p:nvPicPr>
        <p:blipFill>
          <a:blip r:embed="rId3">
            <a:alphaModFix/>
          </a:blip>
          <a:stretch>
            <a:fillRect/>
          </a:stretch>
        </p:blipFill>
        <p:spPr>
          <a:xfrm>
            <a:off x="311700" y="1152475"/>
            <a:ext cx="3421061" cy="3416399"/>
          </a:xfrm>
          <a:prstGeom prst="rect">
            <a:avLst/>
          </a:prstGeom>
          <a:noFill/>
          <a:ln>
            <a:noFill/>
          </a:ln>
        </p:spPr>
      </p:pic>
      <p:pic>
        <p:nvPicPr>
          <p:cNvPr id="70" name="Google Shape;70;p15" title="Screenshot 2025-09-24 at 8.27.13 PM.png"/>
          <p:cNvPicPr preferRelativeResize="0"/>
          <p:nvPr/>
        </p:nvPicPr>
        <p:blipFill>
          <a:blip r:embed="rId4">
            <a:alphaModFix/>
          </a:blip>
          <a:stretch>
            <a:fillRect/>
          </a:stretch>
        </p:blipFill>
        <p:spPr>
          <a:xfrm>
            <a:off x="5030000" y="1152475"/>
            <a:ext cx="3591850" cy="3416400"/>
          </a:xfrm>
          <a:prstGeom prst="rect">
            <a:avLst/>
          </a:prstGeom>
          <a:noFill/>
          <a:ln>
            <a:noFill/>
          </a:ln>
        </p:spPr>
      </p:pic>
      <p:pic>
        <p:nvPicPr>
          <p:cNvPr id="71" name="Google Shape;71;p15"/>
          <p:cNvPicPr preferRelativeResize="0"/>
          <p:nvPr/>
        </p:nvPicPr>
        <p:blipFill>
          <a:blip r:embed="rId5">
            <a:alphaModFix/>
          </a:blip>
          <a:stretch>
            <a:fillRect/>
          </a:stretch>
        </p:blipFill>
        <p:spPr>
          <a:xfrm>
            <a:off x="6323300" y="2665700"/>
            <a:ext cx="1041500" cy="681925"/>
          </a:xfrm>
          <a:prstGeom prst="rect">
            <a:avLst/>
          </a:prstGeom>
          <a:noFill/>
          <a:ln>
            <a:noFill/>
          </a:ln>
        </p:spPr>
      </p:pic>
      <p:sp>
        <p:nvSpPr>
          <p:cNvPr id="72" name="Google Shape;72;p15"/>
          <p:cNvSpPr txBox="1"/>
          <p:nvPr/>
        </p:nvSpPr>
        <p:spPr>
          <a:xfrm>
            <a:off x="5029975" y="770350"/>
            <a:ext cx="3591900" cy="933300"/>
          </a:xfrm>
          <a:prstGeom prst="rect">
            <a:avLst/>
          </a:prstGeom>
          <a:solidFill>
            <a:schemeClr val="dk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Man, I’m going to be just like them someday. I just need to keep getting better</a:t>
            </a:r>
            <a:r>
              <a:rPr b="1" i="1" lang="en" sz="1800" u="sng">
                <a:solidFill>
                  <a:schemeClr val="lt2"/>
                </a:solidFill>
              </a:rPr>
              <a:t> </a:t>
            </a:r>
            <a:endParaRPr b="1" i="1" sz="1800" u="sng">
              <a:solidFill>
                <a:schemeClr val="lt2"/>
              </a:solidFill>
            </a:endParaRPr>
          </a:p>
        </p:txBody>
      </p:sp>
      <p:sp>
        <p:nvSpPr>
          <p:cNvPr id="73" name="Google Shape;73;p15"/>
          <p:cNvSpPr txBox="1"/>
          <p:nvPr/>
        </p:nvSpPr>
        <p:spPr>
          <a:xfrm>
            <a:off x="311625" y="770350"/>
            <a:ext cx="3421200" cy="908100"/>
          </a:xfrm>
          <a:prstGeom prst="rect">
            <a:avLst/>
          </a:prstGeom>
          <a:solidFill>
            <a:schemeClr val="dk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As a kid, I practiced outside every day, dreaming of being the best….</a:t>
            </a:r>
            <a:endParaRPr sz="1800">
              <a:solidFill>
                <a:schemeClr val="lt2"/>
              </a:solidFill>
            </a:endParaRPr>
          </a:p>
        </p:txBody>
      </p:sp>
      <p:sp>
        <p:nvSpPr>
          <p:cNvPr id="74" name="Google Shape;74;p15"/>
          <p:cNvSpPr txBox="1"/>
          <p:nvPr/>
        </p:nvSpPr>
        <p:spPr>
          <a:xfrm>
            <a:off x="300625" y="757825"/>
            <a:ext cx="8321400" cy="3811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75" name="Google Shape;75;p15"/>
          <p:cNvSpPr txBox="1"/>
          <p:nvPr/>
        </p:nvSpPr>
        <p:spPr>
          <a:xfrm>
            <a:off x="3732750" y="789150"/>
            <a:ext cx="1297200" cy="3726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cxnSp>
        <p:nvCxnSpPr>
          <p:cNvPr id="76" name="Google Shape;76;p15"/>
          <p:cNvCxnSpPr>
            <a:stCxn id="75" idx="1"/>
          </p:cNvCxnSpPr>
          <p:nvPr/>
        </p:nvCxnSpPr>
        <p:spPr>
          <a:xfrm>
            <a:off x="3732750" y="2652450"/>
            <a:ext cx="1297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Components and Questions </a:t>
            </a:r>
            <a:r>
              <a:rPr lang="en"/>
              <a:t>(TL5 - Robbie Reinhardt)</a:t>
            </a:r>
            <a:endParaRPr/>
          </a:p>
        </p:txBody>
      </p:sp>
      <p:sp>
        <p:nvSpPr>
          <p:cNvPr id="272" name="Google Shape;272;p42"/>
          <p:cNvSpPr txBox="1"/>
          <p:nvPr>
            <p:ph idx="1" type="body"/>
          </p:nvPr>
        </p:nvSpPr>
        <p:spPr>
          <a:xfrm>
            <a:off x="311700" y="1152475"/>
            <a:ext cx="5637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The feature's logic can be visualized with a decision tree, where the AI's strategy is determined by the game's difficulty level (Easy, Medium, Hard).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automated unit tests will focus on validating the AI's strategic positioning and pass interception abilities to ensure it's both functional and challenging.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 now ready to answer any questions you may have about the Automated Defense System.</a:t>
            </a:r>
            <a:endParaRPr>
              <a:solidFill>
                <a:schemeClr val="dk1"/>
              </a:solidFill>
            </a:endParaRPr>
          </a:p>
          <a:p>
            <a:pPr indent="0" lvl="0" marL="0" rtl="0" algn="l">
              <a:spcBef>
                <a:spcPts val="0"/>
              </a:spcBef>
              <a:spcAft>
                <a:spcPts val="1200"/>
              </a:spcAft>
              <a:buNone/>
            </a:pPr>
            <a:r>
              <a:t/>
            </a:r>
            <a:endParaRPr/>
          </a:p>
        </p:txBody>
      </p:sp>
      <p:pic>
        <p:nvPicPr>
          <p:cNvPr id="273" name="Google Shape;273;p42"/>
          <p:cNvPicPr preferRelativeResize="0"/>
          <p:nvPr/>
        </p:nvPicPr>
        <p:blipFill>
          <a:blip r:embed="rId3">
            <a:alphaModFix/>
          </a:blip>
          <a:stretch>
            <a:fillRect/>
          </a:stretch>
        </p:blipFill>
        <p:spPr>
          <a:xfrm>
            <a:off x="6102000" y="1170125"/>
            <a:ext cx="2889600" cy="288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Automated Offense System - TL3 - Nathan</a:t>
            </a:r>
            <a:endParaRPr/>
          </a:p>
        </p:txBody>
      </p:sp>
      <p:sp>
        <p:nvSpPr>
          <p:cNvPr id="279" name="Google Shape;279;p43"/>
          <p:cNvSpPr txBox="1"/>
          <p:nvPr>
            <p:ph idx="1" type="body"/>
          </p:nvPr>
        </p:nvSpPr>
        <p:spPr>
          <a:xfrm>
            <a:off x="311700" y="1152475"/>
            <a:ext cx="555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700">
                <a:solidFill>
                  <a:schemeClr val="dk1"/>
                </a:solidFill>
              </a:rPr>
              <a:t>Hello, my name is Nathan Sawyer, and for the Retro Hockey project, I am the lead developer for the </a:t>
            </a:r>
            <a:r>
              <a:rPr b="1" lang="en" sz="1700">
                <a:solidFill>
                  <a:schemeClr val="dk1"/>
                </a:solidFill>
              </a:rPr>
              <a:t>Automated Offense System (AOS)</a:t>
            </a:r>
            <a:r>
              <a:rPr lang="en" sz="1700">
                <a:solidFill>
                  <a:schemeClr val="dk1"/>
                </a:solidFill>
              </a:rPr>
              <a:t>. My role is to create a dynamic and intelligent AI that controls the offensive players other than the player, providing a realistic and challenging opponent for the player’s defense. The offense will also be an aid to the player at the same time. </a:t>
            </a:r>
            <a:endParaRPr sz="2100"/>
          </a:p>
        </p:txBody>
      </p:sp>
      <p:pic>
        <p:nvPicPr>
          <p:cNvPr id="280" name="Google Shape;280;p43"/>
          <p:cNvPicPr preferRelativeResize="0"/>
          <p:nvPr/>
        </p:nvPicPr>
        <p:blipFill>
          <a:blip r:embed="rId3">
            <a:alphaModFix/>
          </a:blip>
          <a:stretch>
            <a:fillRect/>
          </a:stretch>
        </p:blipFill>
        <p:spPr>
          <a:xfrm>
            <a:off x="6023700" y="1170125"/>
            <a:ext cx="2967900" cy="1978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Priority, Complexity </a:t>
            </a:r>
            <a:r>
              <a:rPr lang="en"/>
              <a:t> - TL3 - Nathan</a:t>
            </a:r>
            <a:endParaRPr/>
          </a:p>
          <a:p>
            <a:pPr indent="0" lvl="0" marL="0" rtl="0" algn="l">
              <a:spcBef>
                <a:spcPts val="0"/>
              </a:spcBef>
              <a:spcAft>
                <a:spcPts val="0"/>
              </a:spcAft>
              <a:buNone/>
            </a:pPr>
            <a:r>
              <a:t/>
            </a:r>
            <a:endParaRPr/>
          </a:p>
        </p:txBody>
      </p:sp>
      <p:sp>
        <p:nvSpPr>
          <p:cNvPr id="286" name="Google Shape;28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features interprets live game data, like player position, puck position, and direction to pick the offense’s next best choice</a:t>
            </a:r>
            <a:endParaRPr/>
          </a:p>
          <a:p>
            <a:pPr indent="-342900" lvl="0" marL="457200" rtl="0" algn="l">
              <a:spcBef>
                <a:spcPts val="0"/>
              </a:spcBef>
              <a:spcAft>
                <a:spcPts val="0"/>
              </a:spcAft>
              <a:buSzPts val="1800"/>
              <a:buChar char="●"/>
            </a:pPr>
            <a:r>
              <a:rPr lang="en"/>
              <a:t>The priority is 1. A functional offense must be present</a:t>
            </a:r>
            <a:endParaRPr/>
          </a:p>
          <a:p>
            <a:pPr indent="-342900" lvl="0" marL="457200" rtl="0" algn="l">
              <a:spcBef>
                <a:spcPts val="0"/>
              </a:spcBef>
              <a:spcAft>
                <a:spcPts val="0"/>
              </a:spcAft>
              <a:buSzPts val="1800"/>
              <a:buChar char="●"/>
            </a:pPr>
            <a:r>
              <a:rPr lang="en"/>
              <a:t>The complexity of this </a:t>
            </a:r>
            <a:r>
              <a:rPr lang="en"/>
              <a:t>piece</a:t>
            </a:r>
            <a:r>
              <a:rPr lang="en"/>
              <a:t> is high. I will implement a zone or man coverage “beater” to get player’s open depending on the coverage that is played.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Offensive Use Case</a:t>
            </a:r>
            <a:r>
              <a:rPr lang="en"/>
              <a:t> - TL3 - Nathan</a:t>
            </a:r>
            <a:endParaRPr/>
          </a:p>
          <a:p>
            <a:pPr indent="0" lvl="0" marL="0" rtl="0" algn="l">
              <a:spcBef>
                <a:spcPts val="0"/>
              </a:spcBef>
              <a:spcAft>
                <a:spcPts val="0"/>
              </a:spcAft>
              <a:buNone/>
            </a:pPr>
            <a:r>
              <a:t/>
            </a:r>
            <a:endParaRPr/>
          </a:p>
        </p:txBody>
      </p:sp>
      <p:sp>
        <p:nvSpPr>
          <p:cNvPr id="292" name="Google Shape;292;p45"/>
          <p:cNvSpPr txBox="1"/>
          <p:nvPr>
            <p:ph idx="1" type="body"/>
          </p:nvPr>
        </p:nvSpPr>
        <p:spPr>
          <a:xfrm>
            <a:off x="311700" y="1152475"/>
            <a:ext cx="3939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a:t>
            </a:r>
            <a:r>
              <a:rPr lang="en"/>
              <a:t>illustrates</a:t>
            </a:r>
            <a:r>
              <a:rPr lang="en"/>
              <a:t> the current control structure of the offense.</a:t>
            </a:r>
            <a:endParaRPr/>
          </a:p>
          <a:p>
            <a:pPr indent="0" lvl="0" marL="0" rtl="0" algn="l">
              <a:spcBef>
                <a:spcPts val="1200"/>
              </a:spcBef>
              <a:spcAft>
                <a:spcPts val="0"/>
              </a:spcAft>
              <a:buNone/>
            </a:pPr>
            <a:r>
              <a:rPr lang="en"/>
              <a:t>Shoot can result in a goal, but can also result in a turnover.</a:t>
            </a:r>
            <a:endParaRPr/>
          </a:p>
          <a:p>
            <a:pPr indent="0" lvl="0" marL="0" rtl="0" algn="l">
              <a:spcBef>
                <a:spcPts val="1200"/>
              </a:spcBef>
              <a:spcAft>
                <a:spcPts val="1200"/>
              </a:spcAft>
              <a:buNone/>
            </a:pPr>
            <a:r>
              <a:rPr lang="en"/>
              <a:t>All other actions can result in a turnover.</a:t>
            </a:r>
            <a:endParaRPr/>
          </a:p>
        </p:txBody>
      </p:sp>
      <p:pic>
        <p:nvPicPr>
          <p:cNvPr id="293" name="Google Shape;293;p45"/>
          <p:cNvPicPr preferRelativeResize="0"/>
          <p:nvPr/>
        </p:nvPicPr>
        <p:blipFill>
          <a:blip r:embed="rId3">
            <a:alphaModFix/>
          </a:blip>
          <a:stretch>
            <a:fillRect/>
          </a:stretch>
        </p:blipFill>
        <p:spPr>
          <a:xfrm>
            <a:off x="4330650" y="1152475"/>
            <a:ext cx="4813350" cy="3349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Building</a:t>
            </a:r>
            <a:r>
              <a:rPr lang="en"/>
              <a:t> - TL3 - Nathan</a:t>
            </a:r>
            <a:endParaRPr/>
          </a:p>
          <a:p>
            <a:pPr indent="0" lvl="0" marL="0" rtl="0" algn="l">
              <a:spcBef>
                <a:spcPts val="0"/>
              </a:spcBef>
              <a:spcAft>
                <a:spcPts val="0"/>
              </a:spcAft>
              <a:buNone/>
            </a:pPr>
            <a:r>
              <a:t/>
            </a:r>
            <a:endParaRPr/>
          </a:p>
        </p:txBody>
      </p:sp>
      <p:sp>
        <p:nvSpPr>
          <p:cNvPr id="299" name="Google Shape;299;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offensive system is also complicated enough to require classes to hold shared information. For example:</a:t>
            </a:r>
            <a:endParaRPr/>
          </a:p>
          <a:p>
            <a:pPr indent="-342900" lvl="0" marL="457200" rtl="0" algn="l">
              <a:spcBef>
                <a:spcPts val="1200"/>
              </a:spcBef>
              <a:spcAft>
                <a:spcPts val="0"/>
              </a:spcAft>
              <a:buSzPts val="1800"/>
              <a:buChar char="-"/>
            </a:pPr>
            <a:r>
              <a:rPr lang="en"/>
              <a:t>Offense needs to know which “play” is currently being used</a:t>
            </a:r>
            <a:endParaRPr/>
          </a:p>
          <a:p>
            <a:pPr indent="-342900" lvl="0" marL="457200" rtl="0" algn="l">
              <a:spcBef>
                <a:spcPts val="0"/>
              </a:spcBef>
              <a:spcAft>
                <a:spcPts val="0"/>
              </a:spcAft>
              <a:buSzPts val="1800"/>
              <a:buChar char="-"/>
            </a:pPr>
            <a:r>
              <a:rPr lang="en"/>
              <a:t>Offense needs to analyze puck position</a:t>
            </a:r>
            <a:endParaRPr/>
          </a:p>
          <a:p>
            <a:pPr indent="-342900" lvl="0" marL="457200" rtl="0" algn="l">
              <a:spcBef>
                <a:spcPts val="0"/>
              </a:spcBef>
              <a:spcAft>
                <a:spcPts val="0"/>
              </a:spcAft>
              <a:buSzPts val="1800"/>
              <a:buChar char="-"/>
            </a:pPr>
            <a:r>
              <a:rPr lang="en"/>
              <a:t>Offense must analyze player position</a:t>
            </a:r>
            <a:endParaRPr/>
          </a:p>
          <a:p>
            <a:pPr indent="-342900" lvl="0" marL="457200" rtl="0" algn="l">
              <a:spcBef>
                <a:spcPts val="0"/>
              </a:spcBef>
              <a:spcAft>
                <a:spcPts val="0"/>
              </a:spcAft>
              <a:buSzPts val="1800"/>
              <a:buChar char="-"/>
            </a:pPr>
            <a:r>
              <a:rPr lang="en"/>
              <a:t>Must make decisions on all variables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Diagram - TL3 - Nathan</a:t>
            </a:r>
            <a:endParaRPr/>
          </a:p>
        </p:txBody>
      </p:sp>
      <p:pic>
        <p:nvPicPr>
          <p:cNvPr id="305" name="Google Shape;305;p47"/>
          <p:cNvPicPr preferRelativeResize="0"/>
          <p:nvPr/>
        </p:nvPicPr>
        <p:blipFill>
          <a:blip r:embed="rId3">
            <a:alphaModFix/>
          </a:blip>
          <a:stretch>
            <a:fillRect/>
          </a:stretch>
        </p:blipFill>
        <p:spPr>
          <a:xfrm>
            <a:off x="152400" y="1170125"/>
            <a:ext cx="7034432" cy="38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Pseudocode - TL3 - Nathan</a:t>
            </a:r>
            <a:endParaRPr/>
          </a:p>
          <a:p>
            <a:pPr indent="0" lvl="0" marL="0" rtl="0" algn="l">
              <a:spcBef>
                <a:spcPts val="0"/>
              </a:spcBef>
              <a:spcAft>
                <a:spcPts val="0"/>
              </a:spcAft>
              <a:buNone/>
            </a:pPr>
            <a:r>
              <a:t/>
            </a:r>
            <a:endParaRPr/>
          </a:p>
        </p:txBody>
      </p:sp>
      <p:pic>
        <p:nvPicPr>
          <p:cNvPr id="311" name="Google Shape;311;p48"/>
          <p:cNvPicPr preferRelativeResize="0"/>
          <p:nvPr/>
        </p:nvPicPr>
        <p:blipFill>
          <a:blip r:embed="rId3">
            <a:alphaModFix/>
          </a:blip>
          <a:stretch>
            <a:fillRect/>
          </a:stretch>
        </p:blipFill>
        <p:spPr>
          <a:xfrm>
            <a:off x="4250675" y="1627781"/>
            <a:ext cx="4822601" cy="3315894"/>
          </a:xfrm>
          <a:prstGeom prst="rect">
            <a:avLst/>
          </a:prstGeom>
          <a:noFill/>
          <a:ln>
            <a:noFill/>
          </a:ln>
        </p:spPr>
      </p:pic>
      <p:pic>
        <p:nvPicPr>
          <p:cNvPr id="312" name="Google Shape;312;p48"/>
          <p:cNvPicPr preferRelativeResize="0"/>
          <p:nvPr/>
        </p:nvPicPr>
        <p:blipFill>
          <a:blip r:embed="rId4">
            <a:alphaModFix/>
          </a:blip>
          <a:stretch>
            <a:fillRect/>
          </a:stretch>
        </p:blipFill>
        <p:spPr>
          <a:xfrm>
            <a:off x="0" y="1324008"/>
            <a:ext cx="4250675" cy="1495317"/>
          </a:xfrm>
          <a:prstGeom prst="rect">
            <a:avLst/>
          </a:prstGeom>
          <a:noFill/>
          <a:ln>
            <a:noFill/>
          </a:ln>
        </p:spPr>
      </p:pic>
      <p:pic>
        <p:nvPicPr>
          <p:cNvPr id="313" name="Google Shape;313;p48"/>
          <p:cNvPicPr preferRelativeResize="0"/>
          <p:nvPr/>
        </p:nvPicPr>
        <p:blipFill>
          <a:blip r:embed="rId5">
            <a:alphaModFix/>
          </a:blip>
          <a:stretch>
            <a:fillRect/>
          </a:stretch>
        </p:blipFill>
        <p:spPr>
          <a:xfrm>
            <a:off x="0" y="3444125"/>
            <a:ext cx="3940126" cy="1263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 Info</a:t>
            </a:r>
            <a:r>
              <a:rPr lang="en"/>
              <a:t> - TL3 - Nathan</a:t>
            </a:r>
            <a:endParaRPr/>
          </a:p>
          <a:p>
            <a:pPr indent="0" lvl="0" marL="0" rtl="0" algn="l">
              <a:spcBef>
                <a:spcPts val="0"/>
              </a:spcBef>
              <a:spcAft>
                <a:spcPts val="0"/>
              </a:spcAft>
              <a:buNone/>
            </a:pPr>
            <a:r>
              <a:t/>
            </a:r>
            <a:endParaRPr/>
          </a:p>
        </p:txBody>
      </p:sp>
      <p:sp>
        <p:nvSpPr>
          <p:cNvPr id="319" name="Google Shape;319;p49"/>
          <p:cNvSpPr txBox="1"/>
          <p:nvPr>
            <p:ph idx="1" type="body"/>
          </p:nvPr>
        </p:nvSpPr>
        <p:spPr>
          <a:xfrm>
            <a:off x="311700" y="1152475"/>
            <a:ext cx="555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logic for this feature can also be visualized using a decision tree. </a:t>
            </a:r>
            <a:endParaRPr/>
          </a:p>
          <a:p>
            <a:pPr indent="0" lvl="0" marL="0" rtl="0" algn="l">
              <a:spcBef>
                <a:spcPts val="1200"/>
              </a:spcBef>
              <a:spcAft>
                <a:spcPts val="0"/>
              </a:spcAft>
              <a:buNone/>
            </a:pPr>
            <a:r>
              <a:rPr lang="en"/>
              <a:t>The speed of the player will change based on the </a:t>
            </a:r>
            <a:r>
              <a:rPr lang="en"/>
              <a:t>difficulty, but the rest will stay the same. </a:t>
            </a:r>
            <a:endParaRPr/>
          </a:p>
          <a:p>
            <a:pPr indent="0" lvl="0" marL="0" rtl="0" algn="l">
              <a:spcBef>
                <a:spcPts val="1200"/>
              </a:spcBef>
              <a:spcAft>
                <a:spcPts val="0"/>
              </a:spcAft>
              <a:buNone/>
            </a:pPr>
            <a:r>
              <a:rPr lang="en"/>
              <a:t>Our tests will also focus on ensuring that the players make reasonable decisions based on the current game layout. </a:t>
            </a:r>
            <a:endParaRPr/>
          </a:p>
          <a:p>
            <a:pPr indent="0" lvl="0" marL="0" rtl="0" algn="l">
              <a:spcBef>
                <a:spcPts val="1200"/>
              </a:spcBef>
              <a:spcAft>
                <a:spcPts val="1200"/>
              </a:spcAft>
              <a:buNone/>
            </a:pPr>
            <a:r>
              <a:rPr lang="en"/>
              <a:t>Any questions?</a:t>
            </a:r>
            <a:endParaRPr/>
          </a:p>
        </p:txBody>
      </p:sp>
      <p:pic>
        <p:nvPicPr>
          <p:cNvPr id="320" name="Google Shape;320;p49"/>
          <p:cNvPicPr preferRelativeResize="0"/>
          <p:nvPr/>
        </p:nvPicPr>
        <p:blipFill>
          <a:blip r:embed="rId3">
            <a:alphaModFix/>
          </a:blip>
          <a:stretch>
            <a:fillRect/>
          </a:stretch>
        </p:blipFill>
        <p:spPr>
          <a:xfrm>
            <a:off x="6102000" y="1170125"/>
            <a:ext cx="2889600" cy="2889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MENU (TL-4) INTRODUCTION, My Feature and Role in the Project (Ananda Shrestha)</a:t>
            </a:r>
            <a:endParaRPr/>
          </a:p>
        </p:txBody>
      </p:sp>
      <p:sp>
        <p:nvSpPr>
          <p:cNvPr id="326" name="Google Shape;326;p50"/>
          <p:cNvSpPr txBox="1"/>
          <p:nvPr>
            <p:ph idx="1" type="body"/>
          </p:nvPr>
        </p:nvSpPr>
        <p:spPr>
          <a:xfrm>
            <a:off x="311700" y="1438100"/>
            <a:ext cx="5569500" cy="38589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Hello, my name is Ananda Lakshmi Shrestha. I am the developer responsible for designing and implementing the Menu Screen System in our Retro Hockey game. </a:t>
            </a:r>
            <a:endParaRPr/>
          </a:p>
          <a:p>
            <a:pPr indent="-334327" lvl="0" marL="457200" rtl="0" algn="l">
              <a:spcBef>
                <a:spcPts val="1200"/>
              </a:spcBef>
              <a:spcAft>
                <a:spcPts val="0"/>
              </a:spcAft>
              <a:buSzPct val="100000"/>
              <a:buChar char="●"/>
            </a:pPr>
            <a:r>
              <a:rPr lang="en"/>
              <a:t>The Menu Screen System serves as the hub of Retro Hockey.</a:t>
            </a:r>
            <a:endParaRPr/>
          </a:p>
          <a:p>
            <a:pPr indent="-334327" lvl="0" marL="457200" rtl="0" algn="l">
              <a:spcBef>
                <a:spcPts val="0"/>
              </a:spcBef>
              <a:spcAft>
                <a:spcPts val="0"/>
              </a:spcAft>
              <a:buSzPct val="100000"/>
              <a:buChar char="●"/>
            </a:pPr>
            <a:r>
              <a:rPr lang="en"/>
              <a:t>Key Functions:</a:t>
            </a:r>
            <a:endParaRPr/>
          </a:p>
          <a:p>
            <a:pPr indent="-334327" lvl="0" marL="457200" rtl="0" algn="l">
              <a:spcBef>
                <a:spcPts val="0"/>
              </a:spcBef>
              <a:spcAft>
                <a:spcPts val="0"/>
              </a:spcAft>
              <a:buSzPct val="100000"/>
              <a:buChar char="➢"/>
            </a:pPr>
            <a:r>
              <a:rPr lang="en"/>
              <a:t>Start Game-&gt;Launches a new gameplay session</a:t>
            </a:r>
            <a:endParaRPr/>
          </a:p>
          <a:p>
            <a:pPr indent="-334327" lvl="0" marL="457200" rtl="0" algn="l">
              <a:spcBef>
                <a:spcPts val="0"/>
              </a:spcBef>
              <a:spcAft>
                <a:spcPts val="0"/>
              </a:spcAft>
              <a:buSzPct val="100000"/>
              <a:buChar char="➢"/>
            </a:pPr>
            <a:r>
              <a:rPr lang="en"/>
              <a:t>Save Game-&gt;Stores the current progress safely</a:t>
            </a:r>
            <a:endParaRPr/>
          </a:p>
          <a:p>
            <a:pPr indent="-334327" lvl="0" marL="457200" rtl="0" algn="l">
              <a:spcBef>
                <a:spcPts val="0"/>
              </a:spcBef>
              <a:spcAft>
                <a:spcPts val="0"/>
              </a:spcAft>
              <a:buSzPct val="100000"/>
              <a:buChar char="➢"/>
            </a:pPr>
            <a:r>
              <a:rPr lang="en"/>
              <a:t>Load Game-&gt;restores previously saved progress</a:t>
            </a:r>
            <a:endParaRPr/>
          </a:p>
          <a:p>
            <a:pPr indent="-334327" lvl="0" marL="457200" rtl="0" algn="l">
              <a:spcBef>
                <a:spcPts val="0"/>
              </a:spcBef>
              <a:spcAft>
                <a:spcPts val="0"/>
              </a:spcAft>
              <a:buSzPct val="100000"/>
              <a:buChar char="➢"/>
            </a:pPr>
            <a:r>
              <a:rPr lang="en"/>
              <a:t>Instructions-&gt;provides controls, rules, and tips</a:t>
            </a:r>
            <a:endParaRPr/>
          </a:p>
          <a:p>
            <a:pPr indent="-334327" lvl="0" marL="457200" rtl="0" algn="l">
              <a:spcBef>
                <a:spcPts val="0"/>
              </a:spcBef>
              <a:spcAft>
                <a:spcPts val="0"/>
              </a:spcAft>
              <a:buSzPct val="100000"/>
              <a:buChar char="➢"/>
            </a:pPr>
            <a:r>
              <a:rPr lang="en"/>
              <a:t>Exit Game-&gt;closes the application</a:t>
            </a:r>
            <a:endParaRPr/>
          </a:p>
        </p:txBody>
      </p:sp>
      <p:pic>
        <p:nvPicPr>
          <p:cNvPr id="327" name="Google Shape;327;p50"/>
          <p:cNvPicPr preferRelativeResize="0"/>
          <p:nvPr/>
        </p:nvPicPr>
        <p:blipFill>
          <a:blip r:embed="rId3">
            <a:alphaModFix/>
          </a:blip>
          <a:stretch>
            <a:fillRect/>
          </a:stretch>
        </p:blipFill>
        <p:spPr>
          <a:xfrm>
            <a:off x="5771475" y="1152475"/>
            <a:ext cx="3220125" cy="35050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MENU (TL-4) Priority and Complexity of my Feature</a:t>
            </a:r>
            <a:endParaRPr/>
          </a:p>
        </p:txBody>
      </p:sp>
      <p:sp>
        <p:nvSpPr>
          <p:cNvPr id="333" name="Google Shape;33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Priority: 1 Must have</a:t>
            </a:r>
            <a:endParaRPr/>
          </a:p>
          <a:p>
            <a:pPr indent="-334327" lvl="0" marL="457200" rtl="0" algn="l">
              <a:spcBef>
                <a:spcPts val="0"/>
              </a:spcBef>
              <a:spcAft>
                <a:spcPts val="0"/>
              </a:spcAft>
              <a:buSzPct val="100000"/>
              <a:buChar char="●"/>
            </a:pPr>
            <a:r>
              <a:rPr lang="en"/>
              <a:t>It is fundamental to game flow because it allows:</a:t>
            </a:r>
            <a:endParaRPr/>
          </a:p>
          <a:p>
            <a:pPr indent="-334327" lvl="0" marL="457200" rtl="0" algn="l">
              <a:spcBef>
                <a:spcPts val="0"/>
              </a:spcBef>
              <a:spcAft>
                <a:spcPts val="0"/>
              </a:spcAft>
              <a:buSzPct val="100000"/>
              <a:buChar char="➢"/>
            </a:pPr>
            <a:r>
              <a:rPr lang="en"/>
              <a:t>Smooth transition into gameplay.</a:t>
            </a:r>
            <a:endParaRPr/>
          </a:p>
          <a:p>
            <a:pPr indent="-334327" lvl="0" marL="457200" rtl="0" algn="l">
              <a:spcBef>
                <a:spcPts val="0"/>
              </a:spcBef>
              <a:spcAft>
                <a:spcPts val="0"/>
              </a:spcAft>
              <a:buSzPct val="100000"/>
              <a:buChar char="➢"/>
            </a:pPr>
            <a:r>
              <a:rPr lang="en"/>
              <a:t>Management of progress through Save/Load.</a:t>
            </a:r>
            <a:endParaRPr/>
          </a:p>
          <a:p>
            <a:pPr indent="-334327" lvl="0" marL="457200" rtl="0" algn="l">
              <a:spcBef>
                <a:spcPts val="0"/>
              </a:spcBef>
              <a:spcAft>
                <a:spcPts val="0"/>
              </a:spcAft>
              <a:buSzPct val="100000"/>
              <a:buChar char="➢"/>
            </a:pPr>
            <a:r>
              <a:rPr lang="en"/>
              <a:t>Easy access to help through Instructions.</a:t>
            </a:r>
            <a:endParaRPr/>
          </a:p>
          <a:p>
            <a:pPr indent="-334327" lvl="0" marL="457200" rtl="0" algn="l">
              <a:spcBef>
                <a:spcPts val="0"/>
              </a:spcBef>
              <a:spcAft>
                <a:spcPts val="0"/>
              </a:spcAft>
              <a:buSzPct val="100000"/>
              <a:buChar char="●"/>
            </a:pPr>
            <a:r>
              <a:rPr lang="en"/>
              <a:t>Moderate in Complexity</a:t>
            </a:r>
            <a:endParaRPr/>
          </a:p>
          <a:p>
            <a:pPr indent="-334327" lvl="0" marL="457200" rtl="0" algn="l">
              <a:spcBef>
                <a:spcPts val="0"/>
              </a:spcBef>
              <a:spcAft>
                <a:spcPts val="0"/>
              </a:spcAft>
              <a:buSzPct val="100000"/>
              <a:buChar char="●"/>
            </a:pPr>
            <a:r>
              <a:rPr lang="en"/>
              <a:t>Challenges</a:t>
            </a:r>
            <a:r>
              <a:rPr lang="en"/>
              <a:t> </a:t>
            </a:r>
            <a:r>
              <a:rPr lang="en"/>
              <a:t>include</a:t>
            </a:r>
            <a:r>
              <a:rPr lang="en"/>
              <a:t>:</a:t>
            </a:r>
            <a:endParaRPr/>
          </a:p>
          <a:p>
            <a:pPr indent="-334327" lvl="0" marL="457200" rtl="0" algn="l">
              <a:spcBef>
                <a:spcPts val="0"/>
              </a:spcBef>
              <a:spcAft>
                <a:spcPts val="0"/>
              </a:spcAft>
              <a:buSzPct val="100000"/>
              <a:buChar char="➢"/>
            </a:pPr>
            <a:r>
              <a:rPr lang="en"/>
              <a:t>Handling both keyboard and controller input.</a:t>
            </a:r>
            <a:endParaRPr/>
          </a:p>
          <a:p>
            <a:pPr indent="-334327" lvl="0" marL="457200" rtl="0" algn="l">
              <a:spcBef>
                <a:spcPts val="0"/>
              </a:spcBef>
              <a:spcAft>
                <a:spcPts val="0"/>
              </a:spcAft>
              <a:buSzPct val="100000"/>
              <a:buChar char="➢"/>
            </a:pPr>
            <a:r>
              <a:rPr lang="en"/>
              <a:t>Making sure Save/Load interacts correctly with the global Game State.</a:t>
            </a:r>
            <a:endParaRPr/>
          </a:p>
          <a:p>
            <a:pPr indent="-334327" lvl="0" marL="457200" rtl="0" algn="l">
              <a:spcBef>
                <a:spcPts val="0"/>
              </a:spcBef>
              <a:spcAft>
                <a:spcPts val="0"/>
              </a:spcAft>
              <a:buSzPct val="100000"/>
              <a:buChar char="➢"/>
            </a:pPr>
            <a:r>
              <a:rPr lang="en"/>
              <a:t>Designing a retro-style layout that scales across different resolutions.</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Journey To The Stanley Cup</a:t>
            </a:r>
            <a:endParaRPr/>
          </a:p>
        </p:txBody>
      </p:sp>
      <p:pic>
        <p:nvPicPr>
          <p:cNvPr id="82" name="Google Shape;82;p16"/>
          <p:cNvPicPr preferRelativeResize="0"/>
          <p:nvPr/>
        </p:nvPicPr>
        <p:blipFill>
          <a:blip r:embed="rId3">
            <a:alphaModFix/>
          </a:blip>
          <a:stretch>
            <a:fillRect/>
          </a:stretch>
        </p:blipFill>
        <p:spPr>
          <a:xfrm>
            <a:off x="152400" y="1170125"/>
            <a:ext cx="4169076" cy="3760600"/>
          </a:xfrm>
          <a:prstGeom prst="rect">
            <a:avLst/>
          </a:prstGeom>
          <a:noFill/>
          <a:ln>
            <a:noFill/>
          </a:ln>
        </p:spPr>
      </p:pic>
      <p:sp>
        <p:nvSpPr>
          <p:cNvPr id="83" name="Google Shape;83;p16"/>
          <p:cNvSpPr txBox="1"/>
          <p:nvPr/>
        </p:nvSpPr>
        <p:spPr>
          <a:xfrm>
            <a:off x="152525" y="1072950"/>
            <a:ext cx="4169100" cy="512100"/>
          </a:xfrm>
          <a:prstGeom prst="rect">
            <a:avLst/>
          </a:prstGeom>
          <a:solidFill>
            <a:schemeClr val="dk1"/>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Dylan falls in love with hockey</a:t>
            </a:r>
            <a:endParaRPr sz="1800">
              <a:solidFill>
                <a:schemeClr val="lt2"/>
              </a:solidFill>
            </a:endParaRPr>
          </a:p>
        </p:txBody>
      </p:sp>
      <p:pic>
        <p:nvPicPr>
          <p:cNvPr id="84" name="Google Shape;84;p16" title="Gemini_Generated_Image_vhfe8mvhfe8mvhfe.png"/>
          <p:cNvPicPr preferRelativeResize="0"/>
          <p:nvPr/>
        </p:nvPicPr>
        <p:blipFill>
          <a:blip r:embed="rId4">
            <a:alphaModFix/>
          </a:blip>
          <a:stretch>
            <a:fillRect/>
          </a:stretch>
        </p:blipFill>
        <p:spPr>
          <a:xfrm>
            <a:off x="5125250" y="1170125"/>
            <a:ext cx="3647601" cy="3647601"/>
          </a:xfrm>
          <a:prstGeom prst="rect">
            <a:avLst/>
          </a:prstGeom>
          <a:noFill/>
          <a:ln>
            <a:noFill/>
          </a:ln>
        </p:spPr>
      </p:pic>
      <p:sp>
        <p:nvSpPr>
          <p:cNvPr id="85" name="Google Shape;85;p16"/>
          <p:cNvSpPr txBox="1"/>
          <p:nvPr/>
        </p:nvSpPr>
        <p:spPr>
          <a:xfrm>
            <a:off x="5125200" y="4099425"/>
            <a:ext cx="3647700" cy="831300"/>
          </a:xfrm>
          <a:prstGeom prst="rect">
            <a:avLst/>
          </a:prstGeom>
          <a:solidFill>
            <a:schemeClr val="dk1"/>
          </a:solidFill>
          <a:ln cap="flat" cmpd="sng" w="381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High School MVP! Celebrating the sweet taste of victory and a season well-earned. 2024 Champions!</a:t>
            </a:r>
            <a:endParaRPr>
              <a:solidFill>
                <a:schemeClr val="lt2"/>
              </a:solidFill>
            </a:endParaRPr>
          </a:p>
        </p:txBody>
      </p:sp>
      <p:sp>
        <p:nvSpPr>
          <p:cNvPr id="86" name="Google Shape;86;p16"/>
          <p:cNvSpPr txBox="1"/>
          <p:nvPr/>
        </p:nvSpPr>
        <p:spPr>
          <a:xfrm>
            <a:off x="156575" y="1072950"/>
            <a:ext cx="8674200" cy="3857700"/>
          </a:xfrm>
          <a:prstGeom prst="rect">
            <a:avLst/>
          </a:prstGeom>
          <a:noFill/>
          <a:ln cap="flat" cmpd="sng" w="1143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87" name="Google Shape;87;p16"/>
          <p:cNvSpPr txBox="1"/>
          <p:nvPr/>
        </p:nvSpPr>
        <p:spPr>
          <a:xfrm>
            <a:off x="4321475" y="1170125"/>
            <a:ext cx="803700" cy="3696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cxnSp>
        <p:nvCxnSpPr>
          <p:cNvPr id="88" name="Google Shape;88;p16"/>
          <p:cNvCxnSpPr>
            <a:stCxn id="87" idx="1"/>
          </p:cNvCxnSpPr>
          <p:nvPr/>
        </p:nvCxnSpPr>
        <p:spPr>
          <a:xfrm>
            <a:off x="4321475" y="3018275"/>
            <a:ext cx="632700" cy="1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MENU (TL-4) Use Case Diagram</a:t>
            </a:r>
            <a:endParaRPr/>
          </a:p>
        </p:txBody>
      </p:sp>
      <p:sp>
        <p:nvSpPr>
          <p:cNvPr id="339" name="Google Shape;339;p52"/>
          <p:cNvSpPr txBox="1"/>
          <p:nvPr>
            <p:ph idx="1" type="body"/>
          </p:nvPr>
        </p:nvSpPr>
        <p:spPr>
          <a:xfrm>
            <a:off x="311700" y="1152475"/>
            <a:ext cx="31941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2400"/>
              <a:t>Shows how the player interacts with the Menu Screen System.</a:t>
            </a:r>
            <a:endParaRPr sz="2400"/>
          </a:p>
          <a:p>
            <a:pPr indent="0" lvl="0" marL="457200" rtl="0" algn="l">
              <a:spcBef>
                <a:spcPts val="1200"/>
              </a:spcBef>
              <a:spcAft>
                <a:spcPts val="0"/>
              </a:spcAft>
              <a:buNone/>
            </a:pPr>
            <a:r>
              <a:rPr b="1" lang="en" sz="2400"/>
              <a:t>Scenario 1 (UC1):</a:t>
            </a:r>
            <a:endParaRPr b="1" sz="2400"/>
          </a:p>
          <a:p>
            <a:pPr indent="0" lvl="0" marL="457200" rtl="0" algn="l">
              <a:spcBef>
                <a:spcPts val="0"/>
              </a:spcBef>
              <a:spcAft>
                <a:spcPts val="0"/>
              </a:spcAft>
              <a:buNone/>
            </a:pPr>
            <a:r>
              <a:rPr b="1" lang="en" sz="2400"/>
              <a:t>Name: Navigate Menu Options</a:t>
            </a:r>
            <a:endParaRPr b="1" sz="2400"/>
          </a:p>
          <a:p>
            <a:pPr indent="0" lvl="0" marL="457200" rtl="0" algn="l">
              <a:spcBef>
                <a:spcPts val="0"/>
              </a:spcBef>
              <a:spcAft>
                <a:spcPts val="0"/>
              </a:spcAft>
              <a:buNone/>
            </a:pPr>
            <a:r>
              <a:rPr b="1" lang="en" sz="2400"/>
              <a:t>Summary: The player interacts with the menu to select an option (e.g., Start Game, Save Game, Load Game, Instructions, Exit).</a:t>
            </a:r>
            <a:endParaRPr b="1" sz="2400"/>
          </a:p>
          <a:p>
            <a:pPr indent="0" lvl="0" marL="457200" rtl="0" algn="l">
              <a:spcBef>
                <a:spcPts val="0"/>
              </a:spcBef>
              <a:spcAft>
                <a:spcPts val="0"/>
              </a:spcAft>
              <a:buNone/>
            </a:pPr>
            <a:r>
              <a:rPr b="1" lang="en" sz="2400"/>
              <a:t>Actors: Player</a:t>
            </a:r>
            <a:endParaRPr b="1" sz="2400"/>
          </a:p>
          <a:p>
            <a:pPr indent="0" lvl="0" marL="457200" rtl="0" algn="l">
              <a:spcBef>
                <a:spcPts val="0"/>
              </a:spcBef>
              <a:spcAft>
                <a:spcPts val="0"/>
              </a:spcAft>
              <a:buNone/>
            </a:pPr>
            <a:r>
              <a:rPr b="1" lang="en" sz="2400"/>
              <a:t>Preconditions: Menu screen has been loaded after the game launches.</a:t>
            </a:r>
            <a:endParaRPr b="1" sz="2400"/>
          </a:p>
          <a:p>
            <a:pPr indent="0" lvl="0" marL="457200" rtl="0" algn="l">
              <a:spcBef>
                <a:spcPts val="0"/>
              </a:spcBef>
              <a:spcAft>
                <a:spcPts val="0"/>
              </a:spcAft>
              <a:buNone/>
            </a:pPr>
            <a:r>
              <a:rPr b="1" lang="en" sz="2400"/>
              <a:t>Basic Sequence:</a:t>
            </a:r>
            <a:endParaRPr b="1" sz="2400"/>
          </a:p>
          <a:p>
            <a:pPr indent="0" lvl="0" marL="457200" rtl="0" algn="l">
              <a:spcBef>
                <a:spcPts val="0"/>
              </a:spcBef>
              <a:spcAft>
                <a:spcPts val="0"/>
              </a:spcAft>
              <a:buNone/>
            </a:pPr>
            <a:r>
              <a:rPr b="1" lang="en" sz="2400"/>
              <a:t>Menu loads and displays available options.</a:t>
            </a:r>
            <a:endParaRPr b="1" sz="2400"/>
          </a:p>
          <a:p>
            <a:pPr indent="0" lvl="0" marL="457200" rtl="0" algn="l">
              <a:spcBef>
                <a:spcPts val="0"/>
              </a:spcBef>
              <a:spcAft>
                <a:spcPts val="0"/>
              </a:spcAft>
              <a:buNone/>
            </a:pPr>
            <a:r>
              <a:rPr b="1" lang="en" sz="2400"/>
              <a:t>Player uses keyboard/controller to scroll through options.</a:t>
            </a:r>
            <a:endParaRPr b="1" sz="2400"/>
          </a:p>
          <a:p>
            <a:pPr indent="0" lvl="0" marL="457200" rtl="0" algn="l">
              <a:spcBef>
                <a:spcPts val="0"/>
              </a:spcBef>
              <a:spcAft>
                <a:spcPts val="0"/>
              </a:spcAft>
              <a:buNone/>
            </a:pPr>
            <a:r>
              <a:rPr b="1" lang="en" sz="2400"/>
              <a:t>Player highlights a desired option.</a:t>
            </a:r>
            <a:endParaRPr b="1" sz="2400"/>
          </a:p>
          <a:p>
            <a:pPr indent="0" lvl="0" marL="457200" rtl="0" algn="l">
              <a:spcBef>
                <a:spcPts val="0"/>
              </a:spcBef>
              <a:spcAft>
                <a:spcPts val="0"/>
              </a:spcAft>
              <a:buNone/>
            </a:pPr>
            <a:r>
              <a:rPr b="1" lang="en" sz="2400"/>
              <a:t>Player confirms selection (Enter/Controller button).</a:t>
            </a:r>
            <a:endParaRPr b="1" sz="2400"/>
          </a:p>
          <a:p>
            <a:pPr indent="0" lvl="0" marL="457200" rtl="0" algn="l">
              <a:spcBef>
                <a:spcPts val="0"/>
              </a:spcBef>
              <a:spcAft>
                <a:spcPts val="0"/>
              </a:spcAft>
              <a:buNone/>
            </a:pPr>
            <a:r>
              <a:rPr b="1" lang="en" sz="2400"/>
              <a:t>Exceptions:</a:t>
            </a:r>
            <a:endParaRPr b="1" sz="2400"/>
          </a:p>
          <a:p>
            <a:pPr indent="0" lvl="0" marL="457200" rtl="0" algn="l">
              <a:spcBef>
                <a:spcPts val="0"/>
              </a:spcBef>
              <a:spcAft>
                <a:spcPts val="0"/>
              </a:spcAft>
              <a:buNone/>
            </a:pPr>
            <a:r>
              <a:rPr b="1" lang="en" sz="2400"/>
              <a:t>Step 2: Player provides no input (menu remains idle).</a:t>
            </a:r>
            <a:endParaRPr b="1" sz="2400"/>
          </a:p>
          <a:p>
            <a:pPr indent="0" lvl="0" marL="457200" rtl="0" algn="l">
              <a:spcBef>
                <a:spcPts val="0"/>
              </a:spcBef>
              <a:spcAft>
                <a:spcPts val="0"/>
              </a:spcAft>
              <a:buNone/>
            </a:pPr>
            <a:r>
              <a:rPr b="1" lang="en" sz="2400"/>
              <a:t>Step 4: Invalid input is given (ignored, menu stays active).</a:t>
            </a:r>
            <a:endParaRPr b="1" sz="2400"/>
          </a:p>
          <a:p>
            <a:pPr indent="0" lvl="0" marL="457200" rtl="0" algn="l">
              <a:spcBef>
                <a:spcPts val="0"/>
              </a:spcBef>
              <a:spcAft>
                <a:spcPts val="0"/>
              </a:spcAft>
              <a:buNone/>
            </a:pPr>
            <a:r>
              <a:rPr b="1" lang="en" sz="2400"/>
              <a:t>Postconditions: The selected option triggers its corresponding function (e.g., start game, save, load, exit).</a:t>
            </a:r>
            <a:endParaRPr b="1" sz="2400"/>
          </a:p>
          <a:p>
            <a:pPr indent="0" lvl="0" marL="457200" rtl="0" algn="l">
              <a:spcBef>
                <a:spcPts val="0"/>
              </a:spcBef>
              <a:spcAft>
                <a:spcPts val="0"/>
              </a:spcAft>
              <a:buNone/>
            </a:pPr>
            <a:r>
              <a:rPr b="1" lang="en" sz="2400"/>
              <a:t>Priority: 1</a:t>
            </a:r>
            <a:endParaRPr b="1" sz="2400"/>
          </a:p>
          <a:p>
            <a:pPr indent="0" lvl="0" marL="457200" rtl="0" algn="l">
              <a:spcBef>
                <a:spcPts val="0"/>
              </a:spcBef>
              <a:spcAft>
                <a:spcPts val="0"/>
              </a:spcAft>
              <a:buNone/>
            </a:pPr>
            <a:r>
              <a:rPr b="1" lang="en" sz="2400"/>
              <a:t> </a:t>
            </a:r>
            <a:endParaRPr b="1" sz="2400"/>
          </a:p>
          <a:p>
            <a:pPr indent="0" lvl="0" marL="457200" rtl="0" algn="l">
              <a:spcBef>
                <a:spcPts val="0"/>
              </a:spcBef>
              <a:spcAft>
                <a:spcPts val="0"/>
              </a:spcAft>
              <a:buNone/>
            </a:pPr>
            <a:r>
              <a:rPr b="1" lang="en" sz="2400"/>
              <a:t>Use Case Diagram 2: Save and Load Game</a:t>
            </a:r>
            <a:endParaRPr b="1" sz="2400"/>
          </a:p>
          <a:p>
            <a:pPr indent="0" lvl="0" marL="457200" rtl="0" algn="l">
              <a:spcBef>
                <a:spcPts val="0"/>
              </a:spcBef>
              <a:spcAft>
                <a:spcPts val="0"/>
              </a:spcAft>
              <a:buNone/>
            </a:pPr>
            <a:r>
              <a:rPr b="1" lang="en" sz="2400"/>
              <a:t> </a:t>
            </a:r>
            <a:endParaRPr b="1" sz="2400"/>
          </a:p>
          <a:p>
            <a:pPr indent="0" lvl="0" marL="457200" rtl="0" algn="l">
              <a:spcBef>
                <a:spcPts val="0"/>
              </a:spcBef>
              <a:spcAft>
                <a:spcPts val="0"/>
              </a:spcAft>
              <a:buNone/>
            </a:pPr>
            <a:r>
              <a:rPr b="1" lang="en" sz="2400"/>
              <a:t>Scenario 2 (UC2):</a:t>
            </a:r>
            <a:endParaRPr b="1" sz="2400"/>
          </a:p>
          <a:p>
            <a:pPr indent="0" lvl="0" marL="457200" rtl="0" algn="l">
              <a:spcBef>
                <a:spcPts val="0"/>
              </a:spcBef>
              <a:spcAft>
                <a:spcPts val="0"/>
              </a:spcAft>
              <a:buNone/>
            </a:pPr>
            <a:r>
              <a:rPr b="1" lang="en" sz="2400"/>
              <a:t>Name: Save/Load Game Functionality</a:t>
            </a:r>
            <a:endParaRPr b="1" sz="2400"/>
          </a:p>
          <a:p>
            <a:pPr indent="0" lvl="0" marL="457200" rtl="0" algn="l">
              <a:spcBef>
                <a:spcPts val="0"/>
              </a:spcBef>
              <a:spcAft>
                <a:spcPts val="0"/>
              </a:spcAft>
              <a:buNone/>
            </a:pPr>
            <a:r>
              <a:rPr b="1" lang="en" sz="2400"/>
              <a:t>Summary: Player selects Save Game or Load Game from the menu to store or retrieve their game progress.</a:t>
            </a:r>
            <a:endParaRPr b="1" sz="2400"/>
          </a:p>
          <a:p>
            <a:pPr indent="0" lvl="0" marL="457200" rtl="0" algn="l">
              <a:spcBef>
                <a:spcPts val="0"/>
              </a:spcBef>
              <a:spcAft>
                <a:spcPts val="0"/>
              </a:spcAft>
              <a:buNone/>
            </a:pPr>
            <a:r>
              <a:rPr b="1" lang="en" sz="2400"/>
              <a:t>Actors: Player, Game State System</a:t>
            </a:r>
            <a:endParaRPr b="1" sz="2400"/>
          </a:p>
          <a:p>
            <a:pPr indent="0" lvl="0" marL="457200" rtl="0" algn="l">
              <a:spcBef>
                <a:spcPts val="0"/>
              </a:spcBef>
              <a:spcAft>
                <a:spcPts val="0"/>
              </a:spcAft>
              <a:buNone/>
            </a:pPr>
            <a:r>
              <a:rPr b="1" lang="en" sz="2400"/>
              <a:t>Preconditions: Game progress exists for saving or a saved game file exists for loading.</a:t>
            </a:r>
            <a:endParaRPr b="1" sz="2400"/>
          </a:p>
          <a:p>
            <a:pPr indent="0" lvl="0" marL="457200" rtl="0" algn="l">
              <a:spcBef>
                <a:spcPts val="0"/>
              </a:spcBef>
              <a:spcAft>
                <a:spcPts val="0"/>
              </a:spcAft>
              <a:buNone/>
            </a:pPr>
            <a:r>
              <a:rPr b="1" lang="en" sz="2400"/>
              <a:t>Basic Sequence:</a:t>
            </a:r>
            <a:endParaRPr b="1" sz="2400"/>
          </a:p>
          <a:p>
            <a:pPr indent="0" lvl="0" marL="457200" rtl="0" algn="l">
              <a:spcBef>
                <a:spcPts val="0"/>
              </a:spcBef>
              <a:spcAft>
                <a:spcPts val="0"/>
              </a:spcAft>
              <a:buNone/>
            </a:pPr>
            <a:r>
              <a:rPr b="1" lang="en" sz="2400"/>
              <a:t>Player selects Save or Load Game from the menu.</a:t>
            </a:r>
            <a:endParaRPr b="1" sz="2400"/>
          </a:p>
          <a:p>
            <a:pPr indent="0" lvl="0" marL="457200" rtl="0" algn="l">
              <a:spcBef>
                <a:spcPts val="0"/>
              </a:spcBef>
              <a:spcAft>
                <a:spcPts val="0"/>
              </a:spcAft>
              <a:buNone/>
            </a:pPr>
            <a:r>
              <a:rPr b="1" lang="en" sz="2400"/>
              <a:t>System prompts confirmation (optional).</a:t>
            </a:r>
            <a:endParaRPr b="1" sz="2400"/>
          </a:p>
          <a:p>
            <a:pPr indent="0" lvl="0" marL="457200" rtl="0" algn="l">
              <a:spcBef>
                <a:spcPts val="0"/>
              </a:spcBef>
              <a:spcAft>
                <a:spcPts val="0"/>
              </a:spcAft>
              <a:buNone/>
            </a:pPr>
            <a:r>
              <a:rPr b="1" lang="en" sz="2400"/>
              <a:t>If Save is chosen, the current game state is stored.</a:t>
            </a:r>
            <a:endParaRPr b="1" sz="2400"/>
          </a:p>
          <a:p>
            <a:pPr indent="0" lvl="0" marL="457200" rtl="0" algn="l">
              <a:spcBef>
                <a:spcPts val="0"/>
              </a:spcBef>
              <a:spcAft>
                <a:spcPts val="0"/>
              </a:spcAft>
              <a:buNone/>
            </a:pPr>
            <a:r>
              <a:rPr b="1" lang="en" sz="2400"/>
              <a:t>If Load is chosen, the stored game state is retrieved and gameplay resumes.</a:t>
            </a:r>
            <a:endParaRPr b="1" sz="2400"/>
          </a:p>
          <a:p>
            <a:pPr indent="0" lvl="0" marL="457200" rtl="0" algn="l">
              <a:spcBef>
                <a:spcPts val="0"/>
              </a:spcBef>
              <a:spcAft>
                <a:spcPts val="0"/>
              </a:spcAft>
              <a:buNone/>
            </a:pPr>
            <a:r>
              <a:rPr b="1" lang="en" sz="2400"/>
              <a:t>Exceptions:</a:t>
            </a:r>
            <a:endParaRPr b="1" sz="2400"/>
          </a:p>
          <a:p>
            <a:pPr indent="0" lvl="0" marL="457200" rtl="0" algn="l">
              <a:spcBef>
                <a:spcPts val="0"/>
              </a:spcBef>
              <a:spcAft>
                <a:spcPts val="0"/>
              </a:spcAft>
              <a:buNone/>
            </a:pPr>
            <a:r>
              <a:rPr b="1" lang="en" sz="2400"/>
              <a:t>Step 3: No active game to save → display error.</a:t>
            </a:r>
            <a:endParaRPr b="1" sz="2400"/>
          </a:p>
          <a:p>
            <a:pPr indent="0" lvl="0" marL="457200" rtl="0" algn="l">
              <a:spcBef>
                <a:spcPts val="0"/>
              </a:spcBef>
              <a:spcAft>
                <a:spcPts val="0"/>
              </a:spcAft>
              <a:buNone/>
            </a:pPr>
            <a:r>
              <a:rPr b="1" lang="en" sz="2400"/>
              <a:t>Step 4: No save file found → display error.</a:t>
            </a:r>
            <a:endParaRPr b="1" sz="2400"/>
          </a:p>
          <a:p>
            <a:pPr indent="0" lvl="0" marL="457200" rtl="0" algn="l">
              <a:spcBef>
                <a:spcPts val="0"/>
              </a:spcBef>
              <a:spcAft>
                <a:spcPts val="0"/>
              </a:spcAft>
              <a:buNone/>
            </a:pPr>
            <a:r>
              <a:rPr b="1" lang="en" sz="2400"/>
              <a:t>Postconditions: The game state is successfully saved or restored.</a:t>
            </a:r>
            <a:endParaRPr b="1" sz="2400"/>
          </a:p>
          <a:p>
            <a:pPr indent="0" lvl="0" marL="457200" rtl="0" algn="l">
              <a:spcBef>
                <a:spcPts val="0"/>
              </a:spcBef>
              <a:spcAft>
                <a:spcPts val="0"/>
              </a:spcAft>
              <a:buNone/>
            </a:pPr>
            <a:r>
              <a:rPr b="1" lang="en" sz="2400"/>
              <a:t>Priority: 1</a:t>
            </a:r>
            <a:endParaRPr b="1" sz="2400"/>
          </a:p>
          <a:p>
            <a:pPr indent="0" lvl="0" marL="0" rtl="0" algn="l">
              <a:spcBef>
                <a:spcPts val="0"/>
              </a:spcBef>
              <a:spcAft>
                <a:spcPts val="0"/>
              </a:spcAft>
              <a:buNone/>
            </a:pPr>
            <a:r>
              <a:t/>
            </a:r>
            <a:endParaRPr b="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40" name="Google Shape;340;p52"/>
          <p:cNvPicPr preferRelativeResize="0"/>
          <p:nvPr/>
        </p:nvPicPr>
        <p:blipFill>
          <a:blip r:embed="rId3">
            <a:alphaModFix/>
          </a:blip>
          <a:stretch>
            <a:fillRect/>
          </a:stretch>
        </p:blipFill>
        <p:spPr>
          <a:xfrm>
            <a:off x="3505800" y="1170125"/>
            <a:ext cx="5205500" cy="33256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MENU (TL-4) Class Diagram</a:t>
            </a:r>
            <a:endParaRPr/>
          </a:p>
        </p:txBody>
      </p:sp>
      <p:sp>
        <p:nvSpPr>
          <p:cNvPr id="346" name="Google Shape;346;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7" name="Google Shape;347;p53"/>
          <p:cNvPicPr preferRelativeResize="0"/>
          <p:nvPr/>
        </p:nvPicPr>
        <p:blipFill>
          <a:blip r:embed="rId3">
            <a:alphaModFix/>
          </a:blip>
          <a:stretch>
            <a:fillRect/>
          </a:stretch>
        </p:blipFill>
        <p:spPr>
          <a:xfrm>
            <a:off x="1966475" y="1152475"/>
            <a:ext cx="5666376" cy="36224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4"/>
          <p:cNvSpPr txBox="1"/>
          <p:nvPr>
            <p:ph type="title"/>
          </p:nvPr>
        </p:nvSpPr>
        <p:spPr>
          <a:xfrm>
            <a:off x="311700" y="325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MENU (TL-4) Static vs Dynamic Binding and Design Pattern</a:t>
            </a:r>
            <a:endParaRPr/>
          </a:p>
        </p:txBody>
      </p:sp>
      <p:sp>
        <p:nvSpPr>
          <p:cNvPr id="353" name="Google Shape;353;p54"/>
          <p:cNvSpPr txBox="1"/>
          <p:nvPr>
            <p:ph idx="1" type="body"/>
          </p:nvPr>
        </p:nvSpPr>
        <p:spPr>
          <a:xfrm>
            <a:off x="311700" y="1152475"/>
            <a:ext cx="5352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Static Binding(Compile-Time): Variable type fixed at compile time.</a:t>
            </a:r>
            <a:endParaRPr/>
          </a:p>
          <a:p>
            <a:pPr indent="-342900" lvl="0" marL="457200" rtl="0" algn="l">
              <a:spcBef>
                <a:spcPts val="0"/>
              </a:spcBef>
              <a:spcAft>
                <a:spcPts val="0"/>
              </a:spcAft>
              <a:buSzPts val="1800"/>
              <a:buChar char="●"/>
            </a:pPr>
            <a:r>
              <a:rPr lang="en"/>
              <a:t>Dynamic Binding(Run time): Actual object type decided when the program runs.</a:t>
            </a:r>
            <a:endParaRPr/>
          </a:p>
          <a:p>
            <a:pPr indent="-342900" lvl="0" marL="457200" rtl="0" algn="l">
              <a:spcBef>
                <a:spcPts val="0"/>
              </a:spcBef>
              <a:spcAft>
                <a:spcPts val="0"/>
              </a:spcAft>
              <a:buSzPts val="1800"/>
              <a:buChar char="●"/>
            </a:pPr>
            <a:r>
              <a:rPr lang="en"/>
              <a:t>In Menu Screen, </a:t>
            </a:r>
            <a:r>
              <a:rPr lang="en"/>
              <a:t>let's</a:t>
            </a:r>
            <a:r>
              <a:rPr lang="en"/>
              <a:t> all option be treated as MenuOption but run the correct behavior at runtime.</a:t>
            </a:r>
            <a:endParaRPr/>
          </a:p>
          <a:p>
            <a:pPr indent="-342900" lvl="0" marL="457200" rtl="0" algn="l">
              <a:spcBef>
                <a:spcPts val="0"/>
              </a:spcBef>
              <a:spcAft>
                <a:spcPts val="0"/>
              </a:spcAft>
              <a:buSzPts val="1800"/>
              <a:buChar char="●"/>
            </a:pPr>
            <a:r>
              <a:rPr lang="en"/>
              <a:t>Singleton Pattern</a:t>
            </a:r>
            <a:endParaRPr/>
          </a:p>
          <a:p>
            <a:pPr indent="-342900" lvl="0" marL="457200" rtl="0" algn="l">
              <a:spcBef>
                <a:spcPts val="0"/>
              </a:spcBef>
              <a:spcAft>
                <a:spcPts val="0"/>
              </a:spcAft>
              <a:buSzPts val="1800"/>
              <a:buChar char="●"/>
            </a:pPr>
            <a:r>
              <a:rPr lang="en"/>
              <a:t>Fits Menu Screen</a:t>
            </a:r>
            <a:endParaRPr/>
          </a:p>
          <a:p>
            <a:pPr indent="-342900" lvl="0" marL="457200" rtl="0" algn="l">
              <a:spcBef>
                <a:spcPts val="0"/>
              </a:spcBef>
              <a:spcAft>
                <a:spcPts val="0"/>
              </a:spcAft>
              <a:buSzPts val="1800"/>
              <a:buChar char="●"/>
            </a:pPr>
            <a:r>
              <a:rPr lang="en"/>
              <a:t>Prevents duplicate menus from running.</a:t>
            </a:r>
            <a:endParaRPr/>
          </a:p>
        </p:txBody>
      </p:sp>
      <p:pic>
        <p:nvPicPr>
          <p:cNvPr id="354" name="Google Shape;354;p54"/>
          <p:cNvPicPr preferRelativeResize="0"/>
          <p:nvPr/>
        </p:nvPicPr>
        <p:blipFill>
          <a:blip r:embed="rId3">
            <a:alphaModFix/>
          </a:blip>
          <a:stretch>
            <a:fillRect/>
          </a:stretch>
        </p:blipFill>
        <p:spPr>
          <a:xfrm>
            <a:off x="5586677" y="1152475"/>
            <a:ext cx="2660223" cy="1920800"/>
          </a:xfrm>
          <a:prstGeom prst="rect">
            <a:avLst/>
          </a:prstGeom>
          <a:noFill/>
          <a:ln>
            <a:noFill/>
          </a:ln>
        </p:spPr>
      </p:pic>
      <p:pic>
        <p:nvPicPr>
          <p:cNvPr id="355" name="Google Shape;355;p54"/>
          <p:cNvPicPr preferRelativeResize="0"/>
          <p:nvPr/>
        </p:nvPicPr>
        <p:blipFill>
          <a:blip r:embed="rId4">
            <a:alphaModFix/>
          </a:blip>
          <a:stretch>
            <a:fillRect/>
          </a:stretch>
        </p:blipFill>
        <p:spPr>
          <a:xfrm>
            <a:off x="5586675" y="3297000"/>
            <a:ext cx="2660224" cy="16848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MENU (TL-4) Ananda Shrestha</a:t>
            </a:r>
            <a:endParaRPr/>
          </a:p>
        </p:txBody>
      </p:sp>
      <p:sp>
        <p:nvSpPr>
          <p:cNvPr id="361" name="Google Shape;361;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Any Question?</a:t>
            </a:r>
            <a:endParaRPr/>
          </a:p>
        </p:txBody>
      </p:sp>
      <p:pic>
        <p:nvPicPr>
          <p:cNvPr id="362" name="Google Shape;362;p55"/>
          <p:cNvPicPr preferRelativeResize="0"/>
          <p:nvPr/>
        </p:nvPicPr>
        <p:blipFill rotWithShape="1">
          <a:blip r:embed="rId3">
            <a:alphaModFix/>
          </a:blip>
          <a:srcRect b="-40036" l="-37095" r="-2940" t="0"/>
          <a:stretch/>
        </p:blipFill>
        <p:spPr>
          <a:xfrm>
            <a:off x="1660200" y="1152475"/>
            <a:ext cx="7172101" cy="51435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TL-6(Dylan Gomez) Shooting and Passing</a:t>
            </a:r>
            <a:endParaRPr/>
          </a:p>
        </p:txBody>
      </p:sp>
      <p:sp>
        <p:nvSpPr>
          <p:cNvPr id="368" name="Google Shape;368;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Hello, my name is Dylan Gomez!</a:t>
            </a:r>
            <a:endParaRPr/>
          </a:p>
          <a:p>
            <a:pPr indent="-342900" lvl="0" marL="457200" rtl="0" algn="l">
              <a:lnSpc>
                <a:spcPct val="200000"/>
              </a:lnSpc>
              <a:spcBef>
                <a:spcPts val="1200"/>
              </a:spcBef>
              <a:spcAft>
                <a:spcPts val="0"/>
              </a:spcAft>
              <a:buSzPts val="1800"/>
              <a:buChar char="●"/>
            </a:pPr>
            <a:r>
              <a:rPr lang="en"/>
              <a:t>Player Interaction - Puck Control</a:t>
            </a:r>
            <a:endParaRPr/>
          </a:p>
          <a:p>
            <a:pPr indent="-342900" lvl="0" marL="457200" rtl="0" algn="l">
              <a:lnSpc>
                <a:spcPct val="200000"/>
              </a:lnSpc>
              <a:spcBef>
                <a:spcPts val="0"/>
              </a:spcBef>
              <a:spcAft>
                <a:spcPts val="0"/>
              </a:spcAft>
              <a:buSzPts val="1800"/>
              <a:buChar char="●"/>
            </a:pPr>
            <a:r>
              <a:rPr lang="en"/>
              <a:t>High Priority - foundation of our game’s fun and flow</a:t>
            </a:r>
            <a:endParaRPr/>
          </a:p>
          <a:p>
            <a:pPr indent="-342900" lvl="0" marL="457200" rtl="0" algn="l">
              <a:lnSpc>
                <a:spcPct val="200000"/>
              </a:lnSpc>
              <a:spcBef>
                <a:spcPts val="0"/>
              </a:spcBef>
              <a:spcAft>
                <a:spcPts val="0"/>
              </a:spcAft>
              <a:buSzPts val="1800"/>
              <a:buChar char="●"/>
            </a:pPr>
            <a:r>
              <a:rPr lang="en"/>
              <a:t>Responsibility - Passing Mechanics, shooting variants, and integration with the physics of our game</a:t>
            </a:r>
            <a:endParaRPr/>
          </a:p>
        </p:txBody>
      </p:sp>
      <p:pic>
        <p:nvPicPr>
          <p:cNvPr id="369" name="Google Shape;369;p56"/>
          <p:cNvPicPr preferRelativeResize="0"/>
          <p:nvPr/>
        </p:nvPicPr>
        <p:blipFill>
          <a:blip r:embed="rId3">
            <a:alphaModFix/>
          </a:blip>
          <a:stretch>
            <a:fillRect/>
          </a:stretch>
        </p:blipFill>
        <p:spPr>
          <a:xfrm>
            <a:off x="6195325" y="3105475"/>
            <a:ext cx="2911475" cy="2038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TL-6(Dylan Gomez) Use Case Diagrams</a:t>
            </a:r>
            <a:endParaRPr/>
          </a:p>
        </p:txBody>
      </p:sp>
      <p:sp>
        <p:nvSpPr>
          <p:cNvPr id="375" name="Google Shape;375;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00"/>
          </a:p>
          <a:p>
            <a:pPr indent="0" lvl="0" marL="0" rtl="0" algn="l">
              <a:spcBef>
                <a:spcPts val="1200"/>
              </a:spcBef>
              <a:spcAft>
                <a:spcPts val="1200"/>
              </a:spcAft>
              <a:buNone/>
            </a:pPr>
            <a:r>
              <a:t/>
            </a:r>
            <a:endParaRPr/>
          </a:p>
        </p:txBody>
      </p:sp>
      <p:pic>
        <p:nvPicPr>
          <p:cNvPr id="376" name="Google Shape;376;p57"/>
          <p:cNvPicPr preferRelativeResize="0"/>
          <p:nvPr/>
        </p:nvPicPr>
        <p:blipFill>
          <a:blip r:embed="rId3">
            <a:alphaModFix/>
          </a:blip>
          <a:stretch>
            <a:fillRect/>
          </a:stretch>
        </p:blipFill>
        <p:spPr>
          <a:xfrm>
            <a:off x="494600" y="1290175"/>
            <a:ext cx="3496949" cy="3172925"/>
          </a:xfrm>
          <a:prstGeom prst="rect">
            <a:avLst/>
          </a:prstGeom>
          <a:noFill/>
          <a:ln>
            <a:noFill/>
          </a:ln>
        </p:spPr>
      </p:pic>
      <p:pic>
        <p:nvPicPr>
          <p:cNvPr id="377" name="Google Shape;377;p57"/>
          <p:cNvPicPr preferRelativeResize="0"/>
          <p:nvPr/>
        </p:nvPicPr>
        <p:blipFill>
          <a:blip r:embed="rId4">
            <a:alphaModFix/>
          </a:blip>
          <a:stretch>
            <a:fillRect/>
          </a:stretch>
        </p:blipFill>
        <p:spPr>
          <a:xfrm>
            <a:off x="4623675" y="1290175"/>
            <a:ext cx="3936189" cy="3172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TL-6(Dylan Gomez) Class Diagram</a:t>
            </a:r>
            <a:endParaRPr/>
          </a:p>
        </p:txBody>
      </p:sp>
      <p:sp>
        <p:nvSpPr>
          <p:cNvPr id="383" name="Google Shape;383;p58"/>
          <p:cNvSpPr txBox="1"/>
          <p:nvPr>
            <p:ph idx="1" type="body"/>
          </p:nvPr>
        </p:nvSpPr>
        <p:spPr>
          <a:xfrm>
            <a:off x="3118250" y="2950875"/>
            <a:ext cx="2306100" cy="161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4" name="Google Shape;384;p58" title="Screenshot 2025-09-27 at 11.12.11 PM.png"/>
          <p:cNvPicPr preferRelativeResize="0"/>
          <p:nvPr/>
        </p:nvPicPr>
        <p:blipFill>
          <a:blip r:embed="rId3">
            <a:alphaModFix/>
          </a:blip>
          <a:stretch>
            <a:fillRect/>
          </a:stretch>
        </p:blipFill>
        <p:spPr>
          <a:xfrm>
            <a:off x="983600" y="1126400"/>
            <a:ext cx="6491899" cy="38985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TL-6(Dylan Gomez) </a:t>
            </a:r>
            <a:r>
              <a:rPr lang="en"/>
              <a:t>Complexity and Time of Tasks</a:t>
            </a:r>
            <a:endParaRPr/>
          </a:p>
        </p:txBody>
      </p:sp>
      <p:sp>
        <p:nvSpPr>
          <p:cNvPr id="390" name="Google Shape;390;p59"/>
          <p:cNvSpPr txBox="1"/>
          <p:nvPr>
            <p:ph idx="1" type="body"/>
          </p:nvPr>
        </p:nvSpPr>
        <p:spPr>
          <a:xfrm>
            <a:off x="311700" y="1017725"/>
            <a:ext cx="8520600" cy="404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a:solidFill>
                  <a:schemeClr val="dk1"/>
                </a:solidFill>
              </a:rPr>
              <a:t>Task				    Time(Hours)                  Complexity</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graphicFrame>
        <p:nvGraphicFramePr>
          <p:cNvPr id="391" name="Google Shape;391;p59"/>
          <p:cNvGraphicFramePr/>
          <p:nvPr/>
        </p:nvGraphicFramePr>
        <p:xfrm>
          <a:off x="952500" y="1513850"/>
          <a:ext cx="3000000" cy="3000000"/>
        </p:xfrm>
        <a:graphic>
          <a:graphicData uri="http://schemas.openxmlformats.org/drawingml/2006/table">
            <a:tbl>
              <a:tblPr>
                <a:noFill/>
                <a:tableStyleId>{C07497AD-4614-46F7-BC2E-64ECEB309BA8}</a:tableStyleId>
              </a:tblPr>
              <a:tblGrid>
                <a:gridCol w="2413000"/>
                <a:gridCol w="2413000"/>
                <a:gridCol w="2413000"/>
              </a:tblGrid>
              <a:tr h="376350">
                <a:tc>
                  <a:txBody>
                    <a:bodyPr/>
                    <a:lstStyle/>
                    <a:p>
                      <a:pPr indent="0" lvl="0" marL="0" rtl="0" algn="l">
                        <a:spcBef>
                          <a:spcPts val="0"/>
                        </a:spcBef>
                        <a:spcAft>
                          <a:spcPts val="0"/>
                        </a:spcAft>
                        <a:buNone/>
                      </a:pPr>
                      <a:r>
                        <a:rPr lang="en">
                          <a:solidFill>
                            <a:schemeClr val="dk1"/>
                          </a:solidFill>
                        </a:rPr>
                        <a:t>Shooting System</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12</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Very Hard</a:t>
                      </a:r>
                      <a:endParaRPr>
                        <a:solidFill>
                          <a:schemeClr val="dk1"/>
                        </a:solidFill>
                      </a:endParaRPr>
                    </a:p>
                  </a:txBody>
                  <a:tcPr marT="91425" marB="91425" marR="91425" marL="91425"/>
                </a:tc>
              </a:tr>
              <a:tr h="376350">
                <a:tc>
                  <a:txBody>
                    <a:bodyPr/>
                    <a:lstStyle/>
                    <a:p>
                      <a:pPr indent="0" lvl="0" marL="0" rtl="0" algn="l">
                        <a:spcBef>
                          <a:spcPts val="0"/>
                        </a:spcBef>
                        <a:spcAft>
                          <a:spcPts val="0"/>
                        </a:spcAft>
                        <a:buNone/>
                      </a:pPr>
                      <a:r>
                        <a:rPr lang="en">
                          <a:solidFill>
                            <a:schemeClr val="dk1"/>
                          </a:solidFill>
                        </a:rPr>
                        <a:t>Passing System</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16</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Very Hard</a:t>
                      </a:r>
                      <a:endParaRPr>
                        <a:solidFill>
                          <a:schemeClr val="dk1"/>
                        </a:solidFill>
                      </a:endParaRPr>
                    </a:p>
                  </a:txBody>
                  <a:tcPr marT="91425" marB="91425" marR="91425" marL="91425"/>
                </a:tc>
              </a:tr>
              <a:tr h="376350">
                <a:tc>
                  <a:txBody>
                    <a:bodyPr/>
                    <a:lstStyle/>
                    <a:p>
                      <a:pPr indent="0" lvl="0" marL="0" rtl="0" algn="l">
                        <a:spcBef>
                          <a:spcPts val="0"/>
                        </a:spcBef>
                        <a:spcAft>
                          <a:spcPts val="0"/>
                        </a:spcAft>
                        <a:buNone/>
                      </a:pPr>
                      <a:r>
                        <a:rPr lang="en">
                          <a:solidFill>
                            <a:schemeClr val="dk1"/>
                          </a:solidFill>
                        </a:rPr>
                        <a:t>Physics/Possession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12</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Hard</a:t>
                      </a:r>
                      <a:endParaRPr>
                        <a:solidFill>
                          <a:schemeClr val="dk1"/>
                        </a:solidFill>
                      </a:endParaRPr>
                    </a:p>
                  </a:txBody>
                  <a:tcPr marT="91425" marB="91425" marR="91425" marL="91425"/>
                </a:tc>
              </a:tr>
              <a:tr h="376350">
                <a:tc>
                  <a:txBody>
                    <a:bodyPr/>
                    <a:lstStyle/>
                    <a:p>
                      <a:pPr indent="0" lvl="0" marL="0" rtl="0" algn="l">
                        <a:spcBef>
                          <a:spcPts val="0"/>
                        </a:spcBef>
                        <a:spcAft>
                          <a:spcPts val="0"/>
                        </a:spcAft>
                        <a:buNone/>
                      </a:pPr>
                      <a:r>
                        <a:rPr lang="en">
                          <a:solidFill>
                            <a:schemeClr val="dk1"/>
                          </a:solidFill>
                        </a:rPr>
                        <a:t>Prefabs and Documentation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Easy</a:t>
                      </a:r>
                      <a:endParaRPr>
                        <a:solidFill>
                          <a:schemeClr val="dk1"/>
                        </a:solidFill>
                      </a:endParaRPr>
                    </a:p>
                  </a:txBody>
                  <a:tcPr marT="91425" marB="91425" marR="91425" marL="91425"/>
                </a:tc>
              </a:tr>
              <a:tr h="376350">
                <a:tc>
                  <a:txBody>
                    <a:bodyPr/>
                    <a:lstStyle/>
                    <a:p>
                      <a:pPr indent="0" lvl="0" marL="0" rtl="0" algn="l">
                        <a:spcBef>
                          <a:spcPts val="0"/>
                        </a:spcBef>
                        <a:spcAft>
                          <a:spcPts val="0"/>
                        </a:spcAft>
                        <a:buNone/>
                      </a:pPr>
                      <a:r>
                        <a:rPr lang="en">
                          <a:solidFill>
                            <a:schemeClr val="dk1"/>
                          </a:solidFill>
                        </a:rPr>
                        <a:t>Testing (Edit+Play Mode)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8</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Medium</a:t>
                      </a:r>
                      <a:endParaRPr>
                        <a:solidFill>
                          <a:schemeClr val="dk1"/>
                        </a:solidFill>
                      </a:endParaRP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TL-6(Dylan Gomez) Questions</a:t>
            </a:r>
            <a:endParaRPr/>
          </a:p>
        </p:txBody>
      </p:sp>
      <p:sp>
        <p:nvSpPr>
          <p:cNvPr id="397" name="Google Shape;397;p60"/>
          <p:cNvSpPr txBox="1"/>
          <p:nvPr>
            <p:ph idx="1" type="body"/>
          </p:nvPr>
        </p:nvSpPr>
        <p:spPr>
          <a:xfrm>
            <a:off x="5517225" y="4317400"/>
            <a:ext cx="157500" cy="251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pic>
        <p:nvPicPr>
          <p:cNvPr id="398" name="Google Shape;398;p60"/>
          <p:cNvPicPr preferRelativeResize="0"/>
          <p:nvPr/>
        </p:nvPicPr>
        <p:blipFill>
          <a:blip r:embed="rId3">
            <a:alphaModFix/>
          </a:blip>
          <a:stretch>
            <a:fillRect/>
          </a:stretch>
        </p:blipFill>
        <p:spPr>
          <a:xfrm>
            <a:off x="2689825" y="1360125"/>
            <a:ext cx="2889600" cy="288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Journey To The Stanley Cup</a:t>
            </a:r>
            <a:endParaRPr/>
          </a:p>
        </p:txBody>
      </p:sp>
      <p:pic>
        <p:nvPicPr>
          <p:cNvPr id="94" name="Google Shape;94;p17"/>
          <p:cNvPicPr preferRelativeResize="0"/>
          <p:nvPr/>
        </p:nvPicPr>
        <p:blipFill>
          <a:blip r:embed="rId3">
            <a:alphaModFix/>
          </a:blip>
          <a:stretch>
            <a:fillRect/>
          </a:stretch>
        </p:blipFill>
        <p:spPr>
          <a:xfrm>
            <a:off x="5406572" y="1152475"/>
            <a:ext cx="3425732" cy="3416400"/>
          </a:xfrm>
          <a:prstGeom prst="rect">
            <a:avLst/>
          </a:prstGeom>
          <a:noFill/>
          <a:ln>
            <a:noFill/>
          </a:ln>
        </p:spPr>
      </p:pic>
      <p:pic>
        <p:nvPicPr>
          <p:cNvPr id="95" name="Google Shape;95;p17"/>
          <p:cNvPicPr preferRelativeResize="0"/>
          <p:nvPr/>
        </p:nvPicPr>
        <p:blipFill>
          <a:blip r:embed="rId4">
            <a:alphaModFix/>
          </a:blip>
          <a:stretch>
            <a:fillRect/>
          </a:stretch>
        </p:blipFill>
        <p:spPr>
          <a:xfrm>
            <a:off x="311700" y="1066850"/>
            <a:ext cx="3693074" cy="2798799"/>
          </a:xfrm>
          <a:prstGeom prst="rect">
            <a:avLst/>
          </a:prstGeom>
          <a:noFill/>
          <a:ln>
            <a:noFill/>
          </a:ln>
        </p:spPr>
      </p:pic>
      <p:sp>
        <p:nvSpPr>
          <p:cNvPr id="96" name="Google Shape;96;p17"/>
          <p:cNvSpPr txBox="1"/>
          <p:nvPr/>
        </p:nvSpPr>
        <p:spPr>
          <a:xfrm>
            <a:off x="376725" y="3919175"/>
            <a:ext cx="3628200" cy="847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lt1"/>
                </a:solidFill>
              </a:rPr>
              <a:t>In college, he shines against tough competition, becoming a standout player and drawing scouts toward the pro draft.</a:t>
            </a:r>
            <a:endParaRPr sz="1200">
              <a:solidFill>
                <a:schemeClr val="lt1"/>
              </a:solidFill>
            </a:endParaRPr>
          </a:p>
          <a:p>
            <a:pPr indent="0" lvl="0" marL="0" rtl="0" algn="l">
              <a:spcBef>
                <a:spcPts val="1200"/>
              </a:spcBef>
              <a:spcAft>
                <a:spcPts val="0"/>
              </a:spcAft>
              <a:buNone/>
            </a:pPr>
            <a:r>
              <a:t/>
            </a:r>
            <a:endParaRPr sz="1800">
              <a:solidFill>
                <a:schemeClr val="lt1"/>
              </a:solidFill>
            </a:endParaRPr>
          </a:p>
        </p:txBody>
      </p:sp>
      <p:sp>
        <p:nvSpPr>
          <p:cNvPr id="97" name="Google Shape;97;p17"/>
          <p:cNvSpPr txBox="1"/>
          <p:nvPr/>
        </p:nvSpPr>
        <p:spPr>
          <a:xfrm>
            <a:off x="354050" y="1003125"/>
            <a:ext cx="8497200" cy="37635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98" name="Google Shape;98;p17"/>
          <p:cNvSpPr txBox="1"/>
          <p:nvPr/>
        </p:nvSpPr>
        <p:spPr>
          <a:xfrm>
            <a:off x="4012525" y="1042475"/>
            <a:ext cx="1377000" cy="3678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168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Journey To The Stanley Cup</a:t>
            </a:r>
            <a:endParaRPr/>
          </a:p>
        </p:txBody>
      </p:sp>
      <p:sp>
        <p:nvSpPr>
          <p:cNvPr id="104" name="Google Shape;10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sp>
        <p:nvSpPr>
          <p:cNvPr id="105" name="Google Shape;105;p18"/>
          <p:cNvSpPr/>
          <p:nvPr/>
        </p:nvSpPr>
        <p:spPr>
          <a:xfrm>
            <a:off x="3765900" y="2367525"/>
            <a:ext cx="1356900" cy="60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6" name="Google Shape;106;p18"/>
          <p:cNvPicPr preferRelativeResize="0"/>
          <p:nvPr/>
        </p:nvPicPr>
        <p:blipFill>
          <a:blip r:embed="rId3">
            <a:alphaModFix/>
          </a:blip>
          <a:stretch>
            <a:fillRect/>
          </a:stretch>
        </p:blipFill>
        <p:spPr>
          <a:xfrm>
            <a:off x="112900" y="1082087"/>
            <a:ext cx="4918701" cy="3616200"/>
          </a:xfrm>
          <a:prstGeom prst="rect">
            <a:avLst/>
          </a:prstGeom>
          <a:noFill/>
          <a:ln>
            <a:noFill/>
          </a:ln>
        </p:spPr>
      </p:pic>
      <p:pic>
        <p:nvPicPr>
          <p:cNvPr id="107" name="Google Shape;107;p18"/>
          <p:cNvPicPr preferRelativeResize="0"/>
          <p:nvPr/>
        </p:nvPicPr>
        <p:blipFill>
          <a:blip r:embed="rId4">
            <a:alphaModFix/>
          </a:blip>
          <a:stretch>
            <a:fillRect/>
          </a:stretch>
        </p:blipFill>
        <p:spPr>
          <a:xfrm>
            <a:off x="5163850" y="1318463"/>
            <a:ext cx="3829050" cy="308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Diagram </a:t>
            </a:r>
            <a:endParaRPr/>
          </a:p>
        </p:txBody>
      </p:sp>
      <p:sp>
        <p:nvSpPr>
          <p:cNvPr id="113" name="Google Shape;11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19" title="Screenshot 2025-09-24 at 9.37.51 PM.png"/>
          <p:cNvPicPr preferRelativeResize="0"/>
          <p:nvPr/>
        </p:nvPicPr>
        <p:blipFill>
          <a:blip r:embed="rId3">
            <a:alphaModFix/>
          </a:blip>
          <a:stretch>
            <a:fillRect/>
          </a:stretch>
        </p:blipFill>
        <p:spPr>
          <a:xfrm>
            <a:off x="311700" y="907475"/>
            <a:ext cx="6965899" cy="3838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20" title="Screenshot 2025-09-24 at 8.22.45 PM.png"/>
          <p:cNvPicPr preferRelativeResize="0"/>
          <p:nvPr/>
        </p:nvPicPr>
        <p:blipFill>
          <a:blip r:embed="rId3">
            <a:alphaModFix/>
          </a:blip>
          <a:stretch>
            <a:fillRect/>
          </a:stretch>
        </p:blipFill>
        <p:spPr>
          <a:xfrm>
            <a:off x="66800" y="0"/>
            <a:ext cx="9077208" cy="510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Use Case</a:t>
            </a:r>
            <a:endParaRPr/>
          </a:p>
        </p:txBody>
      </p:sp>
      <p:sp>
        <p:nvSpPr>
          <p:cNvPr id="126" name="Google Shape;126;p21"/>
          <p:cNvSpPr txBox="1"/>
          <p:nvPr/>
        </p:nvSpPr>
        <p:spPr>
          <a:xfrm>
            <a:off x="227650" y="1087300"/>
            <a:ext cx="2381400" cy="3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127" name="Google Shape;127;p21"/>
          <p:cNvSpPr txBox="1"/>
          <p:nvPr/>
        </p:nvSpPr>
        <p:spPr>
          <a:xfrm>
            <a:off x="311700" y="1017725"/>
            <a:ext cx="2638800" cy="40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rPr>
              <a:t>Three Primary Actors:</a:t>
            </a:r>
            <a:r>
              <a:rPr lang="en" sz="1800">
                <a:solidFill>
                  <a:schemeClr val="lt2"/>
                </a:solidFill>
              </a:rPr>
              <a:t> 1. Player</a:t>
            </a:r>
            <a:endParaRPr sz="1800">
              <a:solidFill>
                <a:schemeClr val="lt2"/>
              </a:solidFill>
            </a:endParaRPr>
          </a:p>
          <a:p>
            <a:pPr indent="0" lvl="0" marL="0" rtl="0" algn="l">
              <a:spcBef>
                <a:spcPts val="0"/>
              </a:spcBef>
              <a:spcAft>
                <a:spcPts val="0"/>
              </a:spcAft>
              <a:buNone/>
            </a:pPr>
            <a:r>
              <a:rPr lang="en" sz="1800">
                <a:solidFill>
                  <a:schemeClr val="lt2"/>
                </a:solidFill>
              </a:rPr>
              <a:t>2. AI </a:t>
            </a:r>
            <a:r>
              <a:rPr lang="en" sz="1800">
                <a:solidFill>
                  <a:schemeClr val="lt2"/>
                </a:solidFill>
              </a:rPr>
              <a:t>system</a:t>
            </a:r>
            <a:r>
              <a:rPr lang="en" sz="1800">
                <a:solidFill>
                  <a:schemeClr val="lt2"/>
                </a:solidFill>
              </a:rPr>
              <a:t>, </a:t>
            </a:r>
            <a:endParaRPr sz="1800">
              <a:solidFill>
                <a:schemeClr val="lt2"/>
              </a:solidFill>
            </a:endParaRPr>
          </a:p>
          <a:p>
            <a:pPr indent="0" lvl="0" marL="0" rtl="0" algn="l">
              <a:spcBef>
                <a:spcPts val="0"/>
              </a:spcBef>
              <a:spcAft>
                <a:spcPts val="0"/>
              </a:spcAft>
              <a:buNone/>
            </a:pPr>
            <a:r>
              <a:rPr lang="en" sz="1800">
                <a:solidFill>
                  <a:schemeClr val="lt2"/>
                </a:solidFill>
              </a:rPr>
              <a:t>3. Game System</a:t>
            </a:r>
            <a:endParaRPr sz="1800">
              <a:solidFill>
                <a:schemeClr val="lt2"/>
              </a:solidFill>
            </a:endParaRPr>
          </a:p>
          <a:p>
            <a:pPr indent="0" lvl="0" marL="0" rtl="0" algn="l">
              <a:spcBef>
                <a:spcPts val="0"/>
              </a:spcBef>
              <a:spcAft>
                <a:spcPts val="0"/>
              </a:spcAft>
              <a:buNone/>
            </a:pPr>
            <a:br>
              <a:rPr lang="en" sz="1800">
                <a:solidFill>
                  <a:schemeClr val="lt2"/>
                </a:solidFill>
              </a:rPr>
            </a:br>
            <a:r>
              <a:rPr b="1" lang="en" sz="1800">
                <a:solidFill>
                  <a:schemeClr val="lt2"/>
                </a:solidFill>
              </a:rPr>
              <a:t>Core Functionality: </a:t>
            </a:r>
            <a:endParaRPr b="1" sz="1800">
              <a:solidFill>
                <a:schemeClr val="lt2"/>
              </a:solidFill>
            </a:endParaRPr>
          </a:p>
          <a:p>
            <a:pPr indent="0" lvl="0" marL="0" rtl="0" algn="l">
              <a:spcBef>
                <a:spcPts val="0"/>
              </a:spcBef>
              <a:spcAft>
                <a:spcPts val="0"/>
              </a:spcAft>
              <a:buNone/>
            </a:pPr>
            <a:r>
              <a:rPr lang="en" sz="1800">
                <a:solidFill>
                  <a:schemeClr val="lt2"/>
                </a:solidFill>
              </a:rPr>
              <a:t>1.</a:t>
            </a:r>
            <a:r>
              <a:rPr b="1" lang="en" sz="1800">
                <a:solidFill>
                  <a:schemeClr val="lt2"/>
                </a:solidFill>
              </a:rPr>
              <a:t> </a:t>
            </a:r>
            <a:r>
              <a:rPr lang="en" sz="1800">
                <a:solidFill>
                  <a:schemeClr val="lt2"/>
                </a:solidFill>
              </a:rPr>
              <a:t>Menu Navigation, </a:t>
            </a:r>
            <a:endParaRPr sz="1800">
              <a:solidFill>
                <a:schemeClr val="lt2"/>
              </a:solidFill>
            </a:endParaRPr>
          </a:p>
          <a:p>
            <a:pPr indent="0" lvl="0" marL="0" rtl="0" algn="l">
              <a:spcBef>
                <a:spcPts val="0"/>
              </a:spcBef>
              <a:spcAft>
                <a:spcPts val="0"/>
              </a:spcAft>
              <a:buNone/>
            </a:pPr>
            <a:r>
              <a:rPr lang="en" sz="1800">
                <a:solidFill>
                  <a:schemeClr val="lt2"/>
                </a:solidFill>
              </a:rPr>
              <a:t>2. Player Controls, </a:t>
            </a:r>
            <a:endParaRPr sz="1800">
              <a:solidFill>
                <a:schemeClr val="lt2"/>
              </a:solidFill>
            </a:endParaRPr>
          </a:p>
          <a:p>
            <a:pPr indent="0" lvl="0" marL="0" rtl="0" algn="l">
              <a:spcBef>
                <a:spcPts val="0"/>
              </a:spcBef>
              <a:spcAft>
                <a:spcPts val="0"/>
              </a:spcAft>
              <a:buNone/>
            </a:pPr>
            <a:r>
              <a:rPr lang="en" sz="1800">
                <a:solidFill>
                  <a:schemeClr val="lt2"/>
                </a:solidFill>
              </a:rPr>
              <a:t>3. AI Defense, </a:t>
            </a:r>
            <a:endParaRPr sz="1800">
              <a:solidFill>
                <a:schemeClr val="lt2"/>
              </a:solidFill>
            </a:endParaRPr>
          </a:p>
          <a:p>
            <a:pPr indent="0" lvl="0" marL="0" rtl="0" algn="l">
              <a:spcBef>
                <a:spcPts val="0"/>
              </a:spcBef>
              <a:spcAft>
                <a:spcPts val="0"/>
              </a:spcAft>
              <a:buNone/>
            </a:pPr>
            <a:r>
              <a:rPr lang="en" sz="1800">
                <a:solidFill>
                  <a:schemeClr val="lt2"/>
                </a:solidFill>
              </a:rPr>
              <a:t>4. Audio/Visual       Management  </a:t>
            </a:r>
            <a:br>
              <a:rPr lang="en" sz="1800">
                <a:solidFill>
                  <a:schemeClr val="lt2"/>
                </a:solidFill>
              </a:rPr>
            </a:br>
            <a:endParaRPr sz="1800">
              <a:solidFill>
                <a:schemeClr val="lt2"/>
              </a:solidFill>
            </a:endParaRPr>
          </a:p>
        </p:txBody>
      </p:sp>
      <p:pic>
        <p:nvPicPr>
          <p:cNvPr id="128" name="Google Shape;128;p21"/>
          <p:cNvPicPr preferRelativeResize="0"/>
          <p:nvPr/>
        </p:nvPicPr>
        <p:blipFill>
          <a:blip r:embed="rId3">
            <a:alphaModFix/>
          </a:blip>
          <a:stretch>
            <a:fillRect/>
          </a:stretch>
        </p:blipFill>
        <p:spPr>
          <a:xfrm>
            <a:off x="3372700" y="1170125"/>
            <a:ext cx="5618898" cy="345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